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83" r:id="rId4"/>
    <p:sldId id="298" r:id="rId5"/>
    <p:sldId id="299" r:id="rId6"/>
    <p:sldId id="284" r:id="rId7"/>
    <p:sldId id="286" r:id="rId8"/>
    <p:sldId id="296" r:id="rId9"/>
    <p:sldId id="287" r:id="rId10"/>
    <p:sldId id="297" r:id="rId11"/>
    <p:sldId id="27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A0A2"/>
    <a:srgbClr val="FFEE9E"/>
    <a:srgbClr val="D64045"/>
    <a:srgbClr val="467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576" y="58"/>
      </p:cViewPr>
      <p:guideLst>
        <p:guide orient="horz" pos="213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CC4933-CF4A-4002-B801-7796356061A7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11749E-DFC5-4C25-89F5-8F8F8943BBE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latin typeface="Bahnschrift Light" panose="020B0502040204020203" pitchFamily="34" charset="0"/>
            </a:rPr>
            <a:t>Align two images of a scene along their </a:t>
          </a:r>
          <a:r>
            <a:rPr lang="en-US" sz="1400" dirty="0" err="1">
              <a:latin typeface="Bahnschrift Light" panose="020B0502040204020203" pitchFamily="34" charset="0"/>
            </a:rPr>
            <a:t>epipolar</a:t>
          </a:r>
          <a:r>
            <a:rPr lang="en-US" sz="1400" dirty="0">
              <a:latin typeface="Bahnschrift Light" panose="020B0502040204020203" pitchFamily="34" charset="0"/>
            </a:rPr>
            <a:t> line</a:t>
          </a:r>
        </a:p>
      </dgm:t>
    </dgm:pt>
    <dgm:pt modelId="{E28BA7AA-496D-4FC4-90CD-E0CC115D9517}" type="parTrans" cxnId="{254C3BFE-1CEE-428D-9EE8-611E71783EF7}">
      <dgm:prSet/>
      <dgm:spPr/>
      <dgm:t>
        <a:bodyPr/>
        <a:lstStyle/>
        <a:p>
          <a:endParaRPr lang="en-US" sz="2000">
            <a:latin typeface="Bahnschrift Light" panose="020B0502040204020203" pitchFamily="34" charset="0"/>
          </a:endParaRPr>
        </a:p>
      </dgm:t>
    </dgm:pt>
    <dgm:pt modelId="{DD2FEAB1-5F6F-410E-9AB3-C1B602FAB8FF}" type="sibTrans" cxnId="{254C3BFE-1CEE-428D-9EE8-611E71783EF7}">
      <dgm:prSet/>
      <dgm:spPr/>
      <dgm:t>
        <a:bodyPr/>
        <a:lstStyle/>
        <a:p>
          <a:pPr>
            <a:lnSpc>
              <a:spcPct val="100000"/>
            </a:lnSpc>
          </a:pPr>
          <a:endParaRPr lang="en-US" sz="2000">
            <a:latin typeface="Bahnschrift Light" panose="020B0502040204020203" pitchFamily="34" charset="0"/>
          </a:endParaRPr>
        </a:p>
      </dgm:t>
    </dgm:pt>
    <dgm:pt modelId="{45B455F6-6F02-4A1C-B810-933BCD2DC38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latin typeface="Bahnschrift Light" panose="020B0502040204020203" pitchFamily="34" charset="0"/>
            </a:rPr>
            <a:t>Find matching point in a scene pair using feature matching algorithms.</a:t>
          </a:r>
        </a:p>
      </dgm:t>
    </dgm:pt>
    <dgm:pt modelId="{9CC483B7-CD31-4434-B653-027015793129}" type="parTrans" cxnId="{09F2BF20-C8E3-44BE-AEEC-1E7CF4BB2125}">
      <dgm:prSet/>
      <dgm:spPr/>
      <dgm:t>
        <a:bodyPr/>
        <a:lstStyle/>
        <a:p>
          <a:endParaRPr lang="en-US" sz="2000">
            <a:latin typeface="Bahnschrift Light" panose="020B0502040204020203" pitchFamily="34" charset="0"/>
          </a:endParaRPr>
        </a:p>
      </dgm:t>
    </dgm:pt>
    <dgm:pt modelId="{6A5FA6F0-6D0E-4B26-A577-772DBF81108F}" type="sibTrans" cxnId="{09F2BF20-C8E3-44BE-AEEC-1E7CF4BB2125}">
      <dgm:prSet/>
      <dgm:spPr/>
      <dgm:t>
        <a:bodyPr/>
        <a:lstStyle/>
        <a:p>
          <a:pPr>
            <a:lnSpc>
              <a:spcPct val="100000"/>
            </a:lnSpc>
          </a:pPr>
          <a:endParaRPr lang="en-US" sz="2000">
            <a:latin typeface="Bahnschrift Light" panose="020B0502040204020203" pitchFamily="34" charset="0"/>
          </a:endParaRPr>
        </a:p>
      </dgm:t>
    </dgm:pt>
    <dgm:pt modelId="{AFCCAE63-C148-4872-B227-D447C42F73E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latin typeface="Bahnschrift Light" panose="020B0502040204020203" pitchFamily="34" charset="0"/>
            </a:rPr>
            <a:t>Derive depth information from the image disparity.</a:t>
          </a:r>
        </a:p>
      </dgm:t>
    </dgm:pt>
    <dgm:pt modelId="{5F761F86-8450-4000-A51F-41BCBDA59460}" type="parTrans" cxnId="{A6185C27-7D06-447E-AA37-974C6C42B36D}">
      <dgm:prSet/>
      <dgm:spPr/>
      <dgm:t>
        <a:bodyPr/>
        <a:lstStyle/>
        <a:p>
          <a:endParaRPr lang="en-US"/>
        </a:p>
      </dgm:t>
    </dgm:pt>
    <dgm:pt modelId="{233206C7-E52B-430D-B140-511D36ECF803}" type="sibTrans" cxnId="{A6185C27-7D06-447E-AA37-974C6C42B36D}">
      <dgm:prSet/>
      <dgm:spPr/>
      <dgm:t>
        <a:bodyPr/>
        <a:lstStyle/>
        <a:p>
          <a:endParaRPr lang="en-US"/>
        </a:p>
      </dgm:t>
    </dgm:pt>
    <dgm:pt modelId="{745D4B58-A246-4302-940E-DDE989239F1B}" type="pres">
      <dgm:prSet presAssocID="{51CC4933-CF4A-4002-B801-7796356061A7}" presName="root" presStyleCnt="0">
        <dgm:presLayoutVars>
          <dgm:dir/>
          <dgm:resizeHandles val="exact"/>
        </dgm:presLayoutVars>
      </dgm:prSet>
      <dgm:spPr/>
    </dgm:pt>
    <dgm:pt modelId="{B329C662-D9B8-4415-A9C8-CABB02D5EE1D}" type="pres">
      <dgm:prSet presAssocID="{51CC4933-CF4A-4002-B801-7796356061A7}" presName="container" presStyleCnt="0">
        <dgm:presLayoutVars>
          <dgm:dir/>
          <dgm:resizeHandles val="exact"/>
        </dgm:presLayoutVars>
      </dgm:prSet>
      <dgm:spPr/>
    </dgm:pt>
    <dgm:pt modelId="{FC2108D5-0690-4805-90D4-9873824CE4EC}" type="pres">
      <dgm:prSet presAssocID="{AC11749E-DFC5-4C25-89F5-8F8F8943BBEF}" presName="compNode" presStyleCnt="0"/>
      <dgm:spPr/>
    </dgm:pt>
    <dgm:pt modelId="{20123FB0-AC33-43B8-8F90-34FCF5C4BA59}" type="pres">
      <dgm:prSet presAssocID="{AC11749E-DFC5-4C25-89F5-8F8F8943BBEF}" presName="iconBgRect" presStyleLbl="bgShp" presStyleIdx="0" presStyleCnt="3"/>
      <dgm:spPr>
        <a:solidFill>
          <a:srgbClr val="467599"/>
        </a:solidFill>
      </dgm:spPr>
    </dgm:pt>
    <dgm:pt modelId="{83F23582-A5D4-46FC-AFC4-93D1C27C657F}" type="pres">
      <dgm:prSet presAssocID="{AC11749E-DFC5-4C25-89F5-8F8F8943BBE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s with solid fill"/>
        </a:ext>
      </dgm:extLst>
    </dgm:pt>
    <dgm:pt modelId="{DBA4E431-0CEA-4587-A5AF-604E52610392}" type="pres">
      <dgm:prSet presAssocID="{AC11749E-DFC5-4C25-89F5-8F8F8943BBEF}" presName="spaceRect" presStyleCnt="0"/>
      <dgm:spPr/>
    </dgm:pt>
    <dgm:pt modelId="{FDD5F411-AEE6-475E-9D34-E04012D9A1F7}" type="pres">
      <dgm:prSet presAssocID="{AC11749E-DFC5-4C25-89F5-8F8F8943BBEF}" presName="textRect" presStyleLbl="revTx" presStyleIdx="0" presStyleCnt="3">
        <dgm:presLayoutVars>
          <dgm:chMax val="1"/>
          <dgm:chPref val="1"/>
        </dgm:presLayoutVars>
      </dgm:prSet>
      <dgm:spPr/>
    </dgm:pt>
    <dgm:pt modelId="{C1502FDB-8F44-4C92-96E6-963642C49B06}" type="pres">
      <dgm:prSet presAssocID="{DD2FEAB1-5F6F-410E-9AB3-C1B602FAB8FF}" presName="sibTrans" presStyleLbl="sibTrans2D1" presStyleIdx="0" presStyleCnt="0"/>
      <dgm:spPr/>
    </dgm:pt>
    <dgm:pt modelId="{3F7885DC-ABB4-4D35-83FB-F9C8FFF6A0DF}" type="pres">
      <dgm:prSet presAssocID="{45B455F6-6F02-4A1C-B810-933BCD2DC383}" presName="compNode" presStyleCnt="0"/>
      <dgm:spPr/>
    </dgm:pt>
    <dgm:pt modelId="{433CB220-DB28-457A-865E-1489E0AC2747}" type="pres">
      <dgm:prSet presAssocID="{45B455F6-6F02-4A1C-B810-933BCD2DC383}" presName="iconBgRect" presStyleLbl="bgShp" presStyleIdx="1" presStyleCnt="3"/>
      <dgm:spPr>
        <a:solidFill>
          <a:srgbClr val="467599"/>
        </a:solidFill>
      </dgm:spPr>
    </dgm:pt>
    <dgm:pt modelId="{9B9E8DB2-9469-4AB0-AEA5-44E34FA44EB4}" type="pres">
      <dgm:prSet presAssocID="{45B455F6-6F02-4A1C-B810-933BCD2DC38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ute (Two Pins With A Path) with solid fill"/>
        </a:ext>
      </dgm:extLst>
    </dgm:pt>
    <dgm:pt modelId="{26048E04-07F6-459E-8E64-3E7D620ABF79}" type="pres">
      <dgm:prSet presAssocID="{45B455F6-6F02-4A1C-B810-933BCD2DC383}" presName="spaceRect" presStyleCnt="0"/>
      <dgm:spPr/>
    </dgm:pt>
    <dgm:pt modelId="{1267F325-12BC-405E-BB2C-0B3DDCC85A44}" type="pres">
      <dgm:prSet presAssocID="{45B455F6-6F02-4A1C-B810-933BCD2DC383}" presName="textRect" presStyleLbl="revTx" presStyleIdx="1" presStyleCnt="3">
        <dgm:presLayoutVars>
          <dgm:chMax val="1"/>
          <dgm:chPref val="1"/>
        </dgm:presLayoutVars>
      </dgm:prSet>
      <dgm:spPr/>
    </dgm:pt>
    <dgm:pt modelId="{A1208A4A-728C-4A33-9D12-EFA9ED1FB694}" type="pres">
      <dgm:prSet presAssocID="{6A5FA6F0-6D0E-4B26-A577-772DBF81108F}" presName="sibTrans" presStyleLbl="sibTrans2D1" presStyleIdx="0" presStyleCnt="0"/>
      <dgm:spPr/>
    </dgm:pt>
    <dgm:pt modelId="{41399308-F49C-4789-98F2-C3A78A11D21B}" type="pres">
      <dgm:prSet presAssocID="{AFCCAE63-C148-4872-B227-D447C42F73EB}" presName="compNode" presStyleCnt="0"/>
      <dgm:spPr/>
    </dgm:pt>
    <dgm:pt modelId="{31E60076-54AF-436A-8468-C23E7B702DDD}" type="pres">
      <dgm:prSet presAssocID="{AFCCAE63-C148-4872-B227-D447C42F73EB}" presName="iconBgRect" presStyleLbl="bgShp" presStyleIdx="2" presStyleCnt="3"/>
      <dgm:spPr>
        <a:solidFill>
          <a:srgbClr val="467599"/>
        </a:solidFill>
      </dgm:spPr>
    </dgm:pt>
    <dgm:pt modelId="{916305E2-C012-4F86-A235-DC345DD5B993}" type="pres">
      <dgm:prSet presAssocID="{AFCCAE63-C148-4872-B227-D447C42F73E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stairs with solid fill"/>
        </a:ext>
      </dgm:extLst>
    </dgm:pt>
    <dgm:pt modelId="{2F005517-2B7F-48FB-9557-76E2FA97E018}" type="pres">
      <dgm:prSet presAssocID="{AFCCAE63-C148-4872-B227-D447C42F73EB}" presName="spaceRect" presStyleCnt="0"/>
      <dgm:spPr/>
    </dgm:pt>
    <dgm:pt modelId="{BF20E598-EE2A-40F7-A039-2AD3A3F607CF}" type="pres">
      <dgm:prSet presAssocID="{AFCCAE63-C148-4872-B227-D447C42F73E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9F2BF20-C8E3-44BE-AEEC-1E7CF4BB2125}" srcId="{51CC4933-CF4A-4002-B801-7796356061A7}" destId="{45B455F6-6F02-4A1C-B810-933BCD2DC383}" srcOrd="1" destOrd="0" parTransId="{9CC483B7-CD31-4434-B653-027015793129}" sibTransId="{6A5FA6F0-6D0E-4B26-A577-772DBF81108F}"/>
    <dgm:cxn modelId="{559FB121-993F-402C-81CE-C0CD1FFF89A0}" type="presOf" srcId="{45B455F6-6F02-4A1C-B810-933BCD2DC383}" destId="{1267F325-12BC-405E-BB2C-0B3DDCC85A44}" srcOrd="0" destOrd="0" presId="urn:microsoft.com/office/officeart/2018/2/layout/IconCircleList"/>
    <dgm:cxn modelId="{A6185C27-7D06-447E-AA37-974C6C42B36D}" srcId="{51CC4933-CF4A-4002-B801-7796356061A7}" destId="{AFCCAE63-C148-4872-B227-D447C42F73EB}" srcOrd="2" destOrd="0" parTransId="{5F761F86-8450-4000-A51F-41BCBDA59460}" sibTransId="{233206C7-E52B-430D-B140-511D36ECF803}"/>
    <dgm:cxn modelId="{212D4F63-B1D5-4ADA-A043-BD36C8102F61}" type="presOf" srcId="{DD2FEAB1-5F6F-410E-9AB3-C1B602FAB8FF}" destId="{C1502FDB-8F44-4C92-96E6-963642C49B06}" srcOrd="0" destOrd="0" presId="urn:microsoft.com/office/officeart/2018/2/layout/IconCircleList"/>
    <dgm:cxn modelId="{3ACF5B84-1086-4885-970A-5064BB6CCB9B}" type="presOf" srcId="{AFCCAE63-C148-4872-B227-D447C42F73EB}" destId="{BF20E598-EE2A-40F7-A039-2AD3A3F607CF}" srcOrd="0" destOrd="0" presId="urn:microsoft.com/office/officeart/2018/2/layout/IconCircleList"/>
    <dgm:cxn modelId="{2C967C8F-38E7-4664-9492-9F68BAEF9A17}" type="presOf" srcId="{51CC4933-CF4A-4002-B801-7796356061A7}" destId="{745D4B58-A246-4302-940E-DDE989239F1B}" srcOrd="0" destOrd="0" presId="urn:microsoft.com/office/officeart/2018/2/layout/IconCircleList"/>
    <dgm:cxn modelId="{C0B0369C-1EAC-4640-99F0-9CAA5EB9FE64}" type="presOf" srcId="{AC11749E-DFC5-4C25-89F5-8F8F8943BBEF}" destId="{FDD5F411-AEE6-475E-9D34-E04012D9A1F7}" srcOrd="0" destOrd="0" presId="urn:microsoft.com/office/officeart/2018/2/layout/IconCircleList"/>
    <dgm:cxn modelId="{FC77D4DC-475E-4869-9AB5-18998BB6463D}" type="presOf" srcId="{6A5FA6F0-6D0E-4B26-A577-772DBF81108F}" destId="{A1208A4A-728C-4A33-9D12-EFA9ED1FB694}" srcOrd="0" destOrd="0" presId="urn:microsoft.com/office/officeart/2018/2/layout/IconCircleList"/>
    <dgm:cxn modelId="{254C3BFE-1CEE-428D-9EE8-611E71783EF7}" srcId="{51CC4933-CF4A-4002-B801-7796356061A7}" destId="{AC11749E-DFC5-4C25-89F5-8F8F8943BBEF}" srcOrd="0" destOrd="0" parTransId="{E28BA7AA-496D-4FC4-90CD-E0CC115D9517}" sibTransId="{DD2FEAB1-5F6F-410E-9AB3-C1B602FAB8FF}"/>
    <dgm:cxn modelId="{1AD8700B-9DB1-4304-B71F-8335460A6987}" type="presParOf" srcId="{745D4B58-A246-4302-940E-DDE989239F1B}" destId="{B329C662-D9B8-4415-A9C8-CABB02D5EE1D}" srcOrd="0" destOrd="0" presId="urn:microsoft.com/office/officeart/2018/2/layout/IconCircleList"/>
    <dgm:cxn modelId="{54621141-F2C6-4153-A0E0-09098E07A57A}" type="presParOf" srcId="{B329C662-D9B8-4415-A9C8-CABB02D5EE1D}" destId="{FC2108D5-0690-4805-90D4-9873824CE4EC}" srcOrd="0" destOrd="0" presId="urn:microsoft.com/office/officeart/2018/2/layout/IconCircleList"/>
    <dgm:cxn modelId="{D2CEF47F-1ED2-4CF1-8128-6D60071039C1}" type="presParOf" srcId="{FC2108D5-0690-4805-90D4-9873824CE4EC}" destId="{20123FB0-AC33-43B8-8F90-34FCF5C4BA59}" srcOrd="0" destOrd="0" presId="urn:microsoft.com/office/officeart/2018/2/layout/IconCircleList"/>
    <dgm:cxn modelId="{FC4A5AA1-7FA7-4658-94FF-98F252756ED4}" type="presParOf" srcId="{FC2108D5-0690-4805-90D4-9873824CE4EC}" destId="{83F23582-A5D4-46FC-AFC4-93D1C27C657F}" srcOrd="1" destOrd="0" presId="urn:microsoft.com/office/officeart/2018/2/layout/IconCircleList"/>
    <dgm:cxn modelId="{9B723E9A-3A43-46FF-8544-7CD6F19A01EB}" type="presParOf" srcId="{FC2108D5-0690-4805-90D4-9873824CE4EC}" destId="{DBA4E431-0CEA-4587-A5AF-604E52610392}" srcOrd="2" destOrd="0" presId="urn:microsoft.com/office/officeart/2018/2/layout/IconCircleList"/>
    <dgm:cxn modelId="{9ED8437D-6BCC-444B-9373-E22B52D55329}" type="presParOf" srcId="{FC2108D5-0690-4805-90D4-9873824CE4EC}" destId="{FDD5F411-AEE6-475E-9D34-E04012D9A1F7}" srcOrd="3" destOrd="0" presId="urn:microsoft.com/office/officeart/2018/2/layout/IconCircleList"/>
    <dgm:cxn modelId="{F3284BED-DC7E-4B2A-9EEA-38043F1D6243}" type="presParOf" srcId="{B329C662-D9B8-4415-A9C8-CABB02D5EE1D}" destId="{C1502FDB-8F44-4C92-96E6-963642C49B06}" srcOrd="1" destOrd="0" presId="urn:microsoft.com/office/officeart/2018/2/layout/IconCircleList"/>
    <dgm:cxn modelId="{C9C70DE8-DB3C-4476-A365-C2F8E4CCF3E9}" type="presParOf" srcId="{B329C662-D9B8-4415-A9C8-CABB02D5EE1D}" destId="{3F7885DC-ABB4-4D35-83FB-F9C8FFF6A0DF}" srcOrd="2" destOrd="0" presId="urn:microsoft.com/office/officeart/2018/2/layout/IconCircleList"/>
    <dgm:cxn modelId="{3C810ACE-C03B-441F-936D-F83C1BCDF037}" type="presParOf" srcId="{3F7885DC-ABB4-4D35-83FB-F9C8FFF6A0DF}" destId="{433CB220-DB28-457A-865E-1489E0AC2747}" srcOrd="0" destOrd="0" presId="urn:microsoft.com/office/officeart/2018/2/layout/IconCircleList"/>
    <dgm:cxn modelId="{014212B0-91A0-4D79-B8FC-58260EC5933A}" type="presParOf" srcId="{3F7885DC-ABB4-4D35-83FB-F9C8FFF6A0DF}" destId="{9B9E8DB2-9469-4AB0-AEA5-44E34FA44EB4}" srcOrd="1" destOrd="0" presId="urn:microsoft.com/office/officeart/2018/2/layout/IconCircleList"/>
    <dgm:cxn modelId="{2364ECF7-8CD5-4408-98C4-2FF1E873A776}" type="presParOf" srcId="{3F7885DC-ABB4-4D35-83FB-F9C8FFF6A0DF}" destId="{26048E04-07F6-459E-8E64-3E7D620ABF79}" srcOrd="2" destOrd="0" presId="urn:microsoft.com/office/officeart/2018/2/layout/IconCircleList"/>
    <dgm:cxn modelId="{BA6D92ED-3A89-4D6E-BA1A-2641988B2C41}" type="presParOf" srcId="{3F7885DC-ABB4-4D35-83FB-F9C8FFF6A0DF}" destId="{1267F325-12BC-405E-BB2C-0B3DDCC85A44}" srcOrd="3" destOrd="0" presId="urn:microsoft.com/office/officeart/2018/2/layout/IconCircleList"/>
    <dgm:cxn modelId="{C6F15999-425E-431B-97E1-23FDABBADBA3}" type="presParOf" srcId="{B329C662-D9B8-4415-A9C8-CABB02D5EE1D}" destId="{A1208A4A-728C-4A33-9D12-EFA9ED1FB694}" srcOrd="3" destOrd="0" presId="urn:microsoft.com/office/officeart/2018/2/layout/IconCircleList"/>
    <dgm:cxn modelId="{C457A5D3-BF24-4C0B-BADA-190E948176C8}" type="presParOf" srcId="{B329C662-D9B8-4415-A9C8-CABB02D5EE1D}" destId="{41399308-F49C-4789-98F2-C3A78A11D21B}" srcOrd="4" destOrd="0" presId="urn:microsoft.com/office/officeart/2018/2/layout/IconCircleList"/>
    <dgm:cxn modelId="{3AB88FE1-5DCD-416A-A124-526925C22870}" type="presParOf" srcId="{41399308-F49C-4789-98F2-C3A78A11D21B}" destId="{31E60076-54AF-436A-8468-C23E7B702DDD}" srcOrd="0" destOrd="0" presId="urn:microsoft.com/office/officeart/2018/2/layout/IconCircleList"/>
    <dgm:cxn modelId="{5A7B403A-B411-4307-BF97-FC41BE5CF5B5}" type="presParOf" srcId="{41399308-F49C-4789-98F2-C3A78A11D21B}" destId="{916305E2-C012-4F86-A235-DC345DD5B993}" srcOrd="1" destOrd="0" presId="urn:microsoft.com/office/officeart/2018/2/layout/IconCircleList"/>
    <dgm:cxn modelId="{F1170B37-D893-4B4A-8A5E-EC0AA092376B}" type="presParOf" srcId="{41399308-F49C-4789-98F2-C3A78A11D21B}" destId="{2F005517-2B7F-48FB-9557-76E2FA97E018}" srcOrd="2" destOrd="0" presId="urn:microsoft.com/office/officeart/2018/2/layout/IconCircleList"/>
    <dgm:cxn modelId="{8C1B7561-D69F-4BC9-89F2-D31B712D4AA3}" type="presParOf" srcId="{41399308-F49C-4789-98F2-C3A78A11D21B}" destId="{BF20E598-EE2A-40F7-A039-2AD3A3F607C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123FB0-AC33-43B8-8F90-34FCF5C4BA59}">
      <dsp:nvSpPr>
        <dsp:cNvPr id="0" name=""/>
        <dsp:cNvSpPr/>
      </dsp:nvSpPr>
      <dsp:spPr>
        <a:xfrm>
          <a:off x="243003" y="740646"/>
          <a:ext cx="656408" cy="656408"/>
        </a:xfrm>
        <a:prstGeom prst="ellipse">
          <a:avLst/>
        </a:prstGeom>
        <a:solidFill>
          <a:srgbClr val="46759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F23582-A5D4-46FC-AFC4-93D1C27C657F}">
      <dsp:nvSpPr>
        <dsp:cNvPr id="0" name=""/>
        <dsp:cNvSpPr/>
      </dsp:nvSpPr>
      <dsp:spPr>
        <a:xfrm>
          <a:off x="380849" y="878491"/>
          <a:ext cx="380717" cy="3807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D5F411-AEE6-475E-9D34-E04012D9A1F7}">
      <dsp:nvSpPr>
        <dsp:cNvPr id="0" name=""/>
        <dsp:cNvSpPr/>
      </dsp:nvSpPr>
      <dsp:spPr>
        <a:xfrm>
          <a:off x="1040071" y="740646"/>
          <a:ext cx="1547249" cy="656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Bahnschrift Light" panose="020B0502040204020203" pitchFamily="34" charset="0"/>
            </a:rPr>
            <a:t>Align two images of a scene along their </a:t>
          </a:r>
          <a:r>
            <a:rPr lang="en-US" sz="1400" kern="1200" dirty="0" err="1">
              <a:latin typeface="Bahnschrift Light" panose="020B0502040204020203" pitchFamily="34" charset="0"/>
            </a:rPr>
            <a:t>epipolar</a:t>
          </a:r>
          <a:r>
            <a:rPr lang="en-US" sz="1400" kern="1200" dirty="0">
              <a:latin typeface="Bahnschrift Light" panose="020B0502040204020203" pitchFamily="34" charset="0"/>
            </a:rPr>
            <a:t> line</a:t>
          </a:r>
        </a:p>
      </dsp:txBody>
      <dsp:txXfrm>
        <a:off x="1040071" y="740646"/>
        <a:ext cx="1547249" cy="656408"/>
      </dsp:txXfrm>
    </dsp:sp>
    <dsp:sp modelId="{433CB220-DB28-457A-865E-1489E0AC2747}">
      <dsp:nvSpPr>
        <dsp:cNvPr id="0" name=""/>
        <dsp:cNvSpPr/>
      </dsp:nvSpPr>
      <dsp:spPr>
        <a:xfrm>
          <a:off x="2856916" y="740646"/>
          <a:ext cx="656408" cy="656408"/>
        </a:xfrm>
        <a:prstGeom prst="ellipse">
          <a:avLst/>
        </a:prstGeom>
        <a:solidFill>
          <a:srgbClr val="46759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9E8DB2-9469-4AB0-AEA5-44E34FA44EB4}">
      <dsp:nvSpPr>
        <dsp:cNvPr id="0" name=""/>
        <dsp:cNvSpPr/>
      </dsp:nvSpPr>
      <dsp:spPr>
        <a:xfrm>
          <a:off x="2994762" y="878491"/>
          <a:ext cx="380717" cy="3807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67F325-12BC-405E-BB2C-0B3DDCC85A44}">
      <dsp:nvSpPr>
        <dsp:cNvPr id="0" name=""/>
        <dsp:cNvSpPr/>
      </dsp:nvSpPr>
      <dsp:spPr>
        <a:xfrm>
          <a:off x="3653984" y="740646"/>
          <a:ext cx="1547249" cy="656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Bahnschrift Light" panose="020B0502040204020203" pitchFamily="34" charset="0"/>
            </a:rPr>
            <a:t>Find matching point in a scene pair using feature matching algorithms.</a:t>
          </a:r>
        </a:p>
      </dsp:txBody>
      <dsp:txXfrm>
        <a:off x="3653984" y="740646"/>
        <a:ext cx="1547249" cy="656408"/>
      </dsp:txXfrm>
    </dsp:sp>
    <dsp:sp modelId="{31E60076-54AF-436A-8468-C23E7B702DDD}">
      <dsp:nvSpPr>
        <dsp:cNvPr id="0" name=""/>
        <dsp:cNvSpPr/>
      </dsp:nvSpPr>
      <dsp:spPr>
        <a:xfrm>
          <a:off x="5470830" y="740646"/>
          <a:ext cx="656408" cy="656408"/>
        </a:xfrm>
        <a:prstGeom prst="ellipse">
          <a:avLst/>
        </a:prstGeom>
        <a:solidFill>
          <a:srgbClr val="46759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6305E2-C012-4F86-A235-DC345DD5B993}">
      <dsp:nvSpPr>
        <dsp:cNvPr id="0" name=""/>
        <dsp:cNvSpPr/>
      </dsp:nvSpPr>
      <dsp:spPr>
        <a:xfrm>
          <a:off x="5608676" y="878491"/>
          <a:ext cx="380717" cy="3807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20E598-EE2A-40F7-A039-2AD3A3F607CF}">
      <dsp:nvSpPr>
        <dsp:cNvPr id="0" name=""/>
        <dsp:cNvSpPr/>
      </dsp:nvSpPr>
      <dsp:spPr>
        <a:xfrm>
          <a:off x="6267898" y="740646"/>
          <a:ext cx="1547249" cy="656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Bahnschrift Light" panose="020B0502040204020203" pitchFamily="34" charset="0"/>
            </a:rPr>
            <a:t>Derive depth information from the image disparity.</a:t>
          </a:r>
        </a:p>
      </dsp:txBody>
      <dsp:txXfrm>
        <a:off x="6267898" y="740646"/>
        <a:ext cx="1547249" cy="6564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B11F4-4A81-4A1F-8746-8659FC968F94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E90C9-F2F6-494D-85E2-0EDE07CE7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81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pattFill prst="pct5">
          <a:fgClr>
            <a:srgbClr val="EBA0A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An organic corner shape">
            <a:extLst>
              <a:ext uri="{FF2B5EF4-FFF2-40B4-BE49-F238E27FC236}">
                <a16:creationId xmlns:a16="http://schemas.microsoft.com/office/drawing/2014/main" id="{1E6B18D6-0BB5-F497-2255-DB222DF821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H="1">
            <a:off x="-1" y="0"/>
            <a:ext cx="3459494" cy="3459494"/>
          </a:xfrm>
          <a:prstGeom prst="rect">
            <a:avLst/>
          </a:prstGeom>
        </p:spPr>
      </p:pic>
      <p:pic>
        <p:nvPicPr>
          <p:cNvPr id="8" name="Graphic 7" descr="An organic corner shape">
            <a:extLst>
              <a:ext uri="{FF2B5EF4-FFF2-40B4-BE49-F238E27FC236}">
                <a16:creationId xmlns:a16="http://schemas.microsoft.com/office/drawing/2014/main" id="{FBA53775-DCD4-0509-C714-D3F696A4CF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197339" y="2920077"/>
            <a:ext cx="3947160" cy="3947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7C7F35-EA8D-750D-9AF5-DF556ABB4BD4}"/>
              </a:ext>
            </a:extLst>
          </p:cNvPr>
          <p:cNvSpPr txBox="1"/>
          <p:nvPr userDrawn="1"/>
        </p:nvSpPr>
        <p:spPr>
          <a:xfrm>
            <a:off x="3633229" y="3376441"/>
            <a:ext cx="5767773" cy="1323439"/>
          </a:xfrm>
          <a:prstGeom prst="rect">
            <a:avLst/>
          </a:prstGeom>
          <a:noFill/>
          <a:scene3d>
            <a:camera prst="orthographicFront">
              <a:rot lat="20651912" lon="861116" rev="7765"/>
            </a:camera>
            <a:lightRig rig="threePt" dir="t"/>
          </a:scene3d>
        </p:spPr>
        <p:txBody>
          <a:bodyPr wrap="square">
            <a:spAutoFit/>
            <a:sp3d prstMaterial="metal"/>
          </a:bodyPr>
          <a:lstStyle/>
          <a:p>
            <a:pPr algn="l"/>
            <a:r>
              <a:rPr lang="en-PH" sz="8000" spc="1000" baseline="0" dirty="0">
                <a:ln w="19050">
                  <a:solidFill>
                    <a:srgbClr val="467599"/>
                  </a:solidFill>
                </a:ln>
                <a:noFill/>
                <a:effectLst>
                  <a:outerShdw dist="38100" dir="10800000" algn="tr" rotWithShape="0">
                    <a:srgbClr val="D64045"/>
                  </a:outerShdw>
                </a:effectLst>
                <a:latin typeface="Bahnschrift Condensed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from stereo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05AA2-CACB-0AA9-D622-1A49222629B9}"/>
              </a:ext>
            </a:extLst>
          </p:cNvPr>
          <p:cNvSpPr txBox="1"/>
          <p:nvPr userDrawn="1"/>
        </p:nvSpPr>
        <p:spPr>
          <a:xfrm>
            <a:off x="532031" y="1951757"/>
            <a:ext cx="3182796" cy="3416320"/>
          </a:xfrm>
          <a:prstGeom prst="rect">
            <a:avLst/>
          </a:prstGeom>
          <a:noFill/>
          <a:scene3d>
            <a:camera prst="orthographicFront">
              <a:rot lat="20651912" lon="861116" rev="7765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r"/>
            <a:r>
              <a:rPr lang="en-PH" sz="21600" spc="450" baseline="0" dirty="0">
                <a:solidFill>
                  <a:srgbClr val="D64045"/>
                </a:solidFill>
                <a:effectLst>
                  <a:outerShdw dist="88900" dir="8100000" algn="tl">
                    <a:srgbClr val="467599"/>
                  </a:outerShdw>
                </a:effectLst>
                <a:latin typeface="Bahnschrift Condensed" panose="020B0502040204020203" pitchFamily="34" charset="0"/>
                <a:ea typeface="Verdana" panose="020B0604030504040204" pitchFamily="34" charset="0"/>
              </a:rPr>
              <a:t>07</a:t>
            </a:r>
            <a:endParaRPr lang="en-PH" sz="18000" spc="450" baseline="0" dirty="0">
              <a:solidFill>
                <a:srgbClr val="D64045"/>
              </a:solidFill>
              <a:effectLst>
                <a:outerShdw dist="88900" dir="8100000" algn="tl">
                  <a:srgbClr val="467599"/>
                </a:outerShdw>
              </a:effectLst>
              <a:latin typeface="Bahnschrift Condensed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401AC-CDC4-6541-9706-B0C3C0DF8980}"/>
              </a:ext>
            </a:extLst>
          </p:cNvPr>
          <p:cNvSpPr txBox="1"/>
          <p:nvPr userDrawn="1"/>
        </p:nvSpPr>
        <p:spPr>
          <a:xfrm>
            <a:off x="981207" y="2281569"/>
            <a:ext cx="2776634" cy="400110"/>
          </a:xfrm>
          <a:prstGeom prst="rect">
            <a:avLst/>
          </a:prstGeom>
          <a:noFill/>
          <a:scene3d>
            <a:camera prst="orthographicFront">
              <a:rot lat="20652000" lon="864000" rev="600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PH" sz="2000" b="0" spc="600" baseline="0" dirty="0">
                <a:solidFill>
                  <a:schemeClr val="bg1"/>
                </a:solidFill>
                <a:effectLst/>
                <a:highlight>
                  <a:srgbClr val="D64045"/>
                </a:highlight>
                <a:latin typeface="Bahnschrift" panose="020B0502040204020203" pitchFamily="34" charset="0"/>
                <a:ea typeface="Verdana" panose="020B0604030504040204" pitchFamily="34" charset="0"/>
              </a:rPr>
              <a:t> ACTIVITY</a:t>
            </a:r>
            <a:r>
              <a:rPr lang="en-PH" sz="2000" b="0" spc="600" baseline="0" dirty="0">
                <a:solidFill>
                  <a:srgbClr val="D64045"/>
                </a:solidFill>
                <a:effectLst/>
                <a:highlight>
                  <a:srgbClr val="D64045"/>
                </a:highlight>
                <a:latin typeface="Bahnschrift" panose="020B0502040204020203" pitchFamily="34" charset="0"/>
                <a:ea typeface="Verdana" panose="020B0604030504040204" pitchFamily="34" charset="0"/>
              </a:rPr>
              <a:t>.</a:t>
            </a:r>
          </a:p>
        </p:txBody>
      </p:sp>
      <p:pic>
        <p:nvPicPr>
          <p:cNvPr id="12" name="Graphic 11" descr="A bicycle">
            <a:extLst>
              <a:ext uri="{FF2B5EF4-FFF2-40B4-BE49-F238E27FC236}">
                <a16:creationId xmlns:a16="http://schemas.microsoft.com/office/drawing/2014/main" id="{13A3FE6E-6DF2-F0E6-7937-9F588181488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892485">
            <a:off x="5589797" y="4542375"/>
            <a:ext cx="2247659" cy="2247659"/>
          </a:xfrm>
          <a:prstGeom prst="rect">
            <a:avLst/>
          </a:prstGeom>
        </p:spPr>
      </p:pic>
      <p:pic>
        <p:nvPicPr>
          <p:cNvPr id="13" name="Graphic 12" descr="A flying paper airplane">
            <a:extLst>
              <a:ext uri="{FF2B5EF4-FFF2-40B4-BE49-F238E27FC236}">
                <a16:creationId xmlns:a16="http://schemas.microsoft.com/office/drawing/2014/main" id="{E2C6845B-5E15-2A9C-9E89-55FA3B165CA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1608">
            <a:off x="2416941" y="1088686"/>
            <a:ext cx="1540489" cy="15404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04A42D-AE94-8346-1BE4-49CE0719908A}"/>
              </a:ext>
            </a:extLst>
          </p:cNvPr>
          <p:cNvSpPr txBox="1"/>
          <p:nvPr userDrawn="1"/>
        </p:nvSpPr>
        <p:spPr>
          <a:xfrm>
            <a:off x="4340816" y="144121"/>
            <a:ext cx="47456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PH" sz="1400" b="1" spc="600" baseline="0" dirty="0">
                <a:solidFill>
                  <a:schemeClr val="bg1"/>
                </a:solidFill>
                <a:effectLst/>
                <a:highlight>
                  <a:srgbClr val="D64045"/>
                </a:highlight>
                <a:latin typeface="Bahnschrift" panose="020B0502040204020203" pitchFamily="34" charset="0"/>
                <a:ea typeface="Verdana" panose="020B0604030504040204" pitchFamily="34" charset="0"/>
              </a:rPr>
              <a:t> PHYSICS 301</a:t>
            </a:r>
          </a:p>
          <a:p>
            <a:pPr algn="r"/>
            <a:r>
              <a:rPr lang="en-PH" sz="1400" b="0" spc="600" baseline="0" dirty="0">
                <a:solidFill>
                  <a:srgbClr val="D64045"/>
                </a:solidFill>
                <a:effectLst/>
                <a:latin typeface="Bahnschrift" panose="020B0502040204020203" pitchFamily="34" charset="0"/>
                <a:ea typeface="Verdana" panose="020B0604030504040204" pitchFamily="34" charset="0"/>
              </a:rPr>
              <a:t>Advanced Signal and</a:t>
            </a:r>
            <a:br>
              <a:rPr lang="en-PH" sz="1400" b="0" spc="600" baseline="0" dirty="0">
                <a:solidFill>
                  <a:srgbClr val="D64045"/>
                </a:solidFill>
                <a:effectLst/>
                <a:latin typeface="Bahnschrift" panose="020B0502040204020203" pitchFamily="34" charset="0"/>
                <a:ea typeface="Verdana" panose="020B0604030504040204" pitchFamily="34" charset="0"/>
              </a:rPr>
            </a:br>
            <a:r>
              <a:rPr lang="en-PH" sz="1400" b="0" spc="600" baseline="0" dirty="0">
                <a:solidFill>
                  <a:srgbClr val="D64045"/>
                </a:solidFill>
                <a:effectLst/>
                <a:latin typeface="Bahnschrift" panose="020B0502040204020203" pitchFamily="34" charset="0"/>
                <a:ea typeface="Verdana" panose="020B0604030504040204" pitchFamily="34" charset="0"/>
              </a:rPr>
              <a:t> Image Processing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38BE78-C231-5B31-4D94-74991908A518}"/>
              </a:ext>
            </a:extLst>
          </p:cNvPr>
          <p:cNvSpPr txBox="1"/>
          <p:nvPr userDrawn="1"/>
        </p:nvSpPr>
        <p:spPr>
          <a:xfrm>
            <a:off x="201529" y="6007206"/>
            <a:ext cx="47456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PH" sz="1400" b="0" spc="600" baseline="0" dirty="0">
                <a:solidFill>
                  <a:srgbClr val="D64045"/>
                </a:solidFill>
                <a:effectLst/>
                <a:latin typeface="Bahnschrift" panose="020B0502040204020203" pitchFamily="34" charset="0"/>
                <a:ea typeface="Verdana" panose="020B0604030504040204" pitchFamily="34" charset="0"/>
              </a:rPr>
              <a:t>Rene L. Principe Jr.</a:t>
            </a:r>
          </a:p>
          <a:p>
            <a:pPr lvl="1" algn="l"/>
            <a:r>
              <a:rPr lang="en-PH" sz="1400" b="0" spc="600" baseline="0" dirty="0">
                <a:solidFill>
                  <a:srgbClr val="D64045"/>
                </a:solidFill>
                <a:effectLst/>
                <a:latin typeface="Bahnschrift" panose="020B0502040204020203" pitchFamily="34" charset="0"/>
                <a:ea typeface="Verdana" panose="020B0604030504040204" pitchFamily="34" charset="0"/>
              </a:rPr>
              <a:t>2015-04622</a:t>
            </a:r>
            <a:endParaRPr lang="en-PH" sz="1400" b="1" spc="600" baseline="0" dirty="0">
              <a:solidFill>
                <a:schemeClr val="bg1"/>
              </a:solidFill>
              <a:effectLst/>
              <a:highlight>
                <a:srgbClr val="D64045"/>
              </a:highlight>
              <a:latin typeface="Bahnschrift" panose="020B0502040204020203" pitchFamily="34" charset="0"/>
              <a:ea typeface="Verdana" panose="020B0604030504040204" pitchFamily="34" charset="0"/>
            </a:endParaRPr>
          </a:p>
          <a:p>
            <a:pPr algn="l"/>
            <a:r>
              <a:rPr lang="en-PH" sz="1400" b="1" spc="600" baseline="0" dirty="0">
                <a:solidFill>
                  <a:schemeClr val="bg1"/>
                </a:solidFill>
                <a:effectLst/>
                <a:highlight>
                  <a:srgbClr val="D64045"/>
                </a:highlight>
                <a:latin typeface="Bahnschrift" panose="020B0502040204020203" pitchFamily="34" charset="0"/>
                <a:ea typeface="Verdana" panose="020B0604030504040204" pitchFamily="34" charset="0"/>
              </a:rPr>
              <a:t> Dr. Maricor N. Soriano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9A6D60-D37B-BA06-898B-5171F5A62037}"/>
              </a:ext>
            </a:extLst>
          </p:cNvPr>
          <p:cNvSpPr txBox="1"/>
          <p:nvPr userDrawn="1"/>
        </p:nvSpPr>
        <p:spPr>
          <a:xfrm>
            <a:off x="3597263" y="1400792"/>
            <a:ext cx="5767773" cy="2646878"/>
          </a:xfrm>
          <a:prstGeom prst="rect">
            <a:avLst/>
          </a:prstGeom>
          <a:noFill/>
          <a:scene3d>
            <a:camera prst="orthographicFront">
              <a:rot lat="20651912" lon="861116" rev="7765"/>
            </a:camera>
            <a:lightRig rig="threePt" dir="t"/>
          </a:scene3d>
        </p:spPr>
        <p:txBody>
          <a:bodyPr wrap="square">
            <a:spAutoFit/>
            <a:sp3d prstMaterial="metal"/>
          </a:bodyPr>
          <a:lstStyle/>
          <a:p>
            <a:pPr algn="l"/>
            <a:r>
              <a:rPr lang="en-PH" sz="16600" spc="1000" baseline="0" dirty="0">
                <a:ln w="19050">
                  <a:solidFill>
                    <a:srgbClr val="467599"/>
                  </a:solidFill>
                </a:ln>
                <a:pattFill prst="dotGrid">
                  <a:fgClr>
                    <a:srgbClr val="EBA0A2"/>
                  </a:fgClr>
                  <a:bgClr>
                    <a:schemeClr val="bg1"/>
                  </a:bgClr>
                </a:pattFill>
                <a:effectLst>
                  <a:outerShdw dist="38100" dir="10800000" algn="tr" rotWithShape="0">
                    <a:srgbClr val="D64045"/>
                  </a:outerShdw>
                </a:effectLst>
                <a:latin typeface="Bahnschrift Condensed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SHAPE</a:t>
            </a:r>
          </a:p>
        </p:txBody>
      </p:sp>
    </p:spTree>
    <p:extLst>
      <p:ext uri="{BB962C8B-B14F-4D97-AF65-F5344CB8AC3E}">
        <p14:creationId xmlns:p14="http://schemas.microsoft.com/office/powerpoint/2010/main" val="1040615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95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49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24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87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4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9;p31">
            <a:extLst>
              <a:ext uri="{FF2B5EF4-FFF2-40B4-BE49-F238E27FC236}">
                <a16:creationId xmlns:a16="http://schemas.microsoft.com/office/drawing/2014/main" id="{D933B60E-9596-75BF-40EF-1D954957F451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628649" y="1325161"/>
            <a:ext cx="8058151" cy="213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12896" lvl="0" indent="-214313" algn="l">
              <a:spcBef>
                <a:spcPts val="600"/>
              </a:spcBef>
              <a:spcAft>
                <a:spcPts val="600"/>
              </a:spcAft>
              <a:buClr>
                <a:srgbClr val="1D3354"/>
              </a:buClr>
              <a:buSzPct val="100000"/>
              <a:buFont typeface="Wingdings" panose="05000000000000000000" pitchFamily="2" charset="2"/>
              <a:buChar char="§"/>
              <a:defRPr sz="2000" spc="0"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defRPr>
            </a:lvl1pPr>
            <a:lvl2pPr marL="784384" lvl="1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>
                <a:solidFill>
                  <a:srgbClr val="FF6464"/>
                </a:solidFill>
              </a:defRPr>
            </a:lvl2pPr>
            <a:lvl3pPr marL="1122998" lvl="2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/>
            </a:lvl3pPr>
            <a:lvl4pPr marL="1457325" lvl="3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b="1"/>
            </a:lvl4pPr>
            <a:lvl5pPr marL="1800225" lvl="4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i="1">
                <a:solidFill>
                  <a:srgbClr val="C00000"/>
                </a:solidFill>
              </a:defRPr>
            </a:lvl5pPr>
            <a:lvl6pPr marL="1800225" lvl="5" indent="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None/>
              <a:defRPr sz="210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r>
              <a:rPr lang="en-PH" dirty="0"/>
              <a:t>Sample text</a:t>
            </a:r>
          </a:p>
        </p:txBody>
      </p:sp>
      <p:sp>
        <p:nvSpPr>
          <p:cNvPr id="26" name="Google Shape;29;p31">
            <a:extLst>
              <a:ext uri="{FF2B5EF4-FFF2-40B4-BE49-F238E27FC236}">
                <a16:creationId xmlns:a16="http://schemas.microsoft.com/office/drawing/2014/main" id="{7837D806-4E64-23EB-B7EF-422D3E295C48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628649" y="3825216"/>
            <a:ext cx="8058152" cy="226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12896" lvl="0" indent="-214313" algn="l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  <a:defRPr sz="2000" spc="0"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defRPr>
            </a:lvl1pPr>
            <a:lvl2pPr marL="784384" lvl="1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>
                <a:solidFill>
                  <a:srgbClr val="FF6464"/>
                </a:solidFill>
              </a:defRPr>
            </a:lvl2pPr>
            <a:lvl3pPr marL="1122998" lvl="2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/>
            </a:lvl3pPr>
            <a:lvl4pPr marL="1457325" lvl="3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b="1"/>
            </a:lvl4pPr>
            <a:lvl5pPr marL="1800225" lvl="4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i="1">
                <a:solidFill>
                  <a:srgbClr val="C00000"/>
                </a:solidFill>
              </a:defRPr>
            </a:lvl5pPr>
            <a:lvl6pPr marL="1800225" lvl="5" indent="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None/>
              <a:defRPr sz="210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r>
              <a:rPr lang="en-PH" dirty="0"/>
              <a:t>Sample text</a:t>
            </a:r>
          </a:p>
        </p:txBody>
      </p:sp>
      <p:sp>
        <p:nvSpPr>
          <p:cNvPr id="27" name="Google Shape;28;p31">
            <a:extLst>
              <a:ext uri="{FF2B5EF4-FFF2-40B4-BE49-F238E27FC236}">
                <a16:creationId xmlns:a16="http://schemas.microsoft.com/office/drawing/2014/main" id="{F9EBFDC1-A551-FD54-3832-55F976F86CE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57200" y="187697"/>
            <a:ext cx="8229600" cy="61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 sz="6000" b="1">
                <a:ln w="0">
                  <a:noFill/>
                </a:ln>
                <a:solidFill>
                  <a:srgbClr val="467599"/>
                </a:solidFill>
                <a:effectLst>
                  <a:outerShdw dist="38100" dir="8100000" algn="tr" rotWithShape="0">
                    <a:srgbClr val="D64045"/>
                  </a:outerShdw>
                </a:effectLst>
                <a:latin typeface="Bahnschrift Condensed" panose="020B0502040204020203" pitchFamily="34" charset="0"/>
                <a:cs typeface="Helvetica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	 objectives</a:t>
            </a:r>
            <a:endParaRPr dirty="0"/>
          </a:p>
        </p:txBody>
      </p:sp>
      <p:pic>
        <p:nvPicPr>
          <p:cNvPr id="42" name="Graphic 41" descr="A puzzle">
            <a:extLst>
              <a:ext uri="{FF2B5EF4-FFF2-40B4-BE49-F238E27FC236}">
                <a16:creationId xmlns:a16="http://schemas.microsoft.com/office/drawing/2014/main" id="{7B11378C-27AA-1673-7712-BDE19253E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79" y="-242655"/>
            <a:ext cx="1939156" cy="1939156"/>
          </a:xfrm>
          <a:prstGeom prst="rect">
            <a:avLst/>
          </a:prstGeom>
          <a:effectLst>
            <a:outerShdw dist="25400" dir="8100000" algn="tr" rotWithShape="0">
              <a:srgbClr val="D64045"/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114E981-5F8C-7BA9-CF82-44AEC5F9E084}"/>
              </a:ext>
            </a:extLst>
          </p:cNvPr>
          <p:cNvGrpSpPr/>
          <p:nvPr userDrawn="1"/>
        </p:nvGrpSpPr>
        <p:grpSpPr>
          <a:xfrm>
            <a:off x="457200" y="2618293"/>
            <a:ext cx="5773918" cy="1143536"/>
            <a:chOff x="457200" y="3429000"/>
            <a:chExt cx="5773918" cy="1143536"/>
          </a:xfrm>
        </p:grpSpPr>
        <p:sp>
          <p:nvSpPr>
            <p:cNvPr id="28" name="Google Shape;28;p31">
              <a:extLst>
                <a:ext uri="{FF2B5EF4-FFF2-40B4-BE49-F238E27FC236}">
                  <a16:creationId xmlns:a16="http://schemas.microsoft.com/office/drawing/2014/main" id="{C97DEDAA-1D77-0A63-E92F-51EF6203FDC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57200" y="3791354"/>
              <a:ext cx="5773918" cy="6198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Arial"/>
                <a:buNone/>
                <a:defRPr sz="6000" b="1" i="0" u="none" strike="noStrike" cap="none">
                  <a:ln w="0">
                    <a:noFill/>
                  </a:ln>
                  <a:solidFill>
                    <a:srgbClr val="D64045"/>
                  </a:solidFill>
                  <a:effectLst>
                    <a:outerShdw dist="38100" dir="8100000" algn="tr" rotWithShape="0">
                      <a:srgbClr val="467599"/>
                    </a:outerShdw>
                  </a:effectLst>
                  <a:latin typeface="Bahnschrift Condensed" panose="020B0502040204020203" pitchFamily="34" charset="0"/>
                  <a:ea typeface="Verdana" panose="020B0604030504040204" pitchFamily="34" charset="0"/>
                  <a:cs typeface="Helvetica" panose="020B0604020202020204" pitchFamily="34" charset="0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US" dirty="0"/>
                <a:t>		 key take-aways</a:t>
              </a:r>
            </a:p>
          </p:txBody>
        </p:sp>
        <p:pic>
          <p:nvPicPr>
            <p:cNvPr id="46" name="Graphic 45" descr="A lightbulb">
              <a:extLst>
                <a:ext uri="{FF2B5EF4-FFF2-40B4-BE49-F238E27FC236}">
                  <a16:creationId xmlns:a16="http://schemas.microsoft.com/office/drawing/2014/main" id="{A0A226B9-CBEE-72E7-130E-A2EF0BE7B0A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030" t="10286" r="16030" b="10286"/>
            <a:stretch/>
          </p:blipFill>
          <p:spPr>
            <a:xfrm>
              <a:off x="457200" y="3429000"/>
              <a:ext cx="978154" cy="1143536"/>
            </a:xfrm>
            <a:prstGeom prst="rect">
              <a:avLst/>
            </a:prstGeom>
            <a:effectLst>
              <a:outerShdw dist="25400" dir="8100000" algn="tr" rotWithShape="0">
                <a:srgbClr val="467599"/>
              </a:outerShdw>
            </a:effectLst>
          </p:spPr>
        </p:pic>
      </p:grp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C0EA192-0932-FEAE-9E17-3AF1158A6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49" y="6356351"/>
            <a:ext cx="6818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spc="300">
                <a:solidFill>
                  <a:srgbClr val="D64045"/>
                </a:solidFill>
                <a:latin typeface="Bahnschrift Condensed" panose="020B0502040204020203" pitchFamily="34" charset="0"/>
              </a:defRPr>
            </a:lvl1pPr>
          </a:lstStyle>
          <a:p>
            <a:r>
              <a:rPr lang="en-US"/>
              <a:t>Physics 301 - Advanced Signal and Image Processing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997149A-AE92-98E3-B00D-1C6E247F5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88576" y="6356351"/>
            <a:ext cx="926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rgbClr val="D64045"/>
                </a:solidFill>
                <a:latin typeface="Bahnschrift Condensed" panose="020B0502040204020203" pitchFamily="34" charset="0"/>
              </a:defRPr>
            </a:lvl1pPr>
          </a:lstStyle>
          <a:p>
            <a:fld id="{8262CFD8-7A98-47E6-A2CC-B17DDA24BA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9;p31">
            <a:extLst>
              <a:ext uri="{FF2B5EF4-FFF2-40B4-BE49-F238E27FC236}">
                <a16:creationId xmlns:a16="http://schemas.microsoft.com/office/drawing/2014/main" id="{D933B60E-9596-75BF-40EF-1D954957F451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628649" y="949242"/>
            <a:ext cx="8058151" cy="117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12896" lvl="0" indent="-214313" algn="l">
              <a:spcBef>
                <a:spcPts val="600"/>
              </a:spcBef>
              <a:spcAft>
                <a:spcPts val="600"/>
              </a:spcAft>
              <a:buClr>
                <a:srgbClr val="1D3354"/>
              </a:buClr>
              <a:buSzPct val="100000"/>
              <a:buFont typeface="Wingdings" panose="05000000000000000000" pitchFamily="2" charset="2"/>
              <a:buChar char="§"/>
              <a:defRPr sz="2000" spc="0"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defRPr>
            </a:lvl1pPr>
            <a:lvl2pPr marL="784384" lvl="1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>
                <a:solidFill>
                  <a:srgbClr val="FF6464"/>
                </a:solidFill>
              </a:defRPr>
            </a:lvl2pPr>
            <a:lvl3pPr marL="1122998" lvl="2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/>
            </a:lvl3pPr>
            <a:lvl4pPr marL="1457325" lvl="3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b="1"/>
            </a:lvl4pPr>
            <a:lvl5pPr marL="1800225" lvl="4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i="1">
                <a:solidFill>
                  <a:srgbClr val="C00000"/>
                </a:solidFill>
              </a:defRPr>
            </a:lvl5pPr>
            <a:lvl6pPr marL="1800225" lvl="5" indent="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None/>
              <a:defRPr sz="210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r>
              <a:rPr lang="en-PH" dirty="0"/>
              <a:t>Sample text</a:t>
            </a:r>
          </a:p>
        </p:txBody>
      </p:sp>
      <p:sp>
        <p:nvSpPr>
          <p:cNvPr id="27" name="Google Shape;28;p31">
            <a:extLst>
              <a:ext uri="{FF2B5EF4-FFF2-40B4-BE49-F238E27FC236}">
                <a16:creationId xmlns:a16="http://schemas.microsoft.com/office/drawing/2014/main" id="{F9EBFDC1-A551-FD54-3832-55F976F86CE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57200" y="187697"/>
            <a:ext cx="8229600" cy="61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 sz="6000" b="1" spc="-300">
                <a:ln w="0">
                  <a:noFill/>
                </a:ln>
                <a:solidFill>
                  <a:srgbClr val="467599"/>
                </a:solidFill>
                <a:effectLst>
                  <a:outerShdw dist="38100" dir="8100000" algn="tr" rotWithShape="0">
                    <a:srgbClr val="D64045"/>
                  </a:outerShdw>
                </a:effectLst>
                <a:latin typeface="Bahnschrift SemiBold" panose="020B0502040204020203" pitchFamily="34" charset="0"/>
                <a:cs typeface="Helvetica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	 objectives</a:t>
            </a:r>
            <a:endParaRPr dirty="0"/>
          </a:p>
        </p:txBody>
      </p:sp>
      <p:pic>
        <p:nvPicPr>
          <p:cNvPr id="42" name="Graphic 41" descr="A puzzle">
            <a:extLst>
              <a:ext uri="{FF2B5EF4-FFF2-40B4-BE49-F238E27FC236}">
                <a16:creationId xmlns:a16="http://schemas.microsoft.com/office/drawing/2014/main" id="{7B11378C-27AA-1673-7712-BDE19253E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79" y="-242655"/>
            <a:ext cx="1939156" cy="1939156"/>
          </a:xfrm>
          <a:prstGeom prst="rect">
            <a:avLst/>
          </a:prstGeom>
          <a:effectLst>
            <a:outerShdw dist="25400" dir="8100000" algn="tr" rotWithShape="0">
              <a:srgbClr val="D64045"/>
            </a:outerShdw>
          </a:effectLst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C0EA192-0932-FEAE-9E17-3AF1158A6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49" y="6356351"/>
            <a:ext cx="6818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spc="300">
                <a:solidFill>
                  <a:srgbClr val="D64045"/>
                </a:solidFill>
                <a:latin typeface="Bahnschrift Condensed" panose="020B0502040204020203" pitchFamily="34" charset="0"/>
              </a:defRPr>
            </a:lvl1pPr>
          </a:lstStyle>
          <a:p>
            <a:r>
              <a:rPr lang="en-US"/>
              <a:t>Physics 301 - Advanced Signal and Image Processing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997149A-AE92-98E3-B00D-1C6E247F5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88576" y="6356351"/>
            <a:ext cx="926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rgbClr val="D64045"/>
                </a:solidFill>
                <a:latin typeface="Bahnschrift Condensed" panose="020B0502040204020203" pitchFamily="34" charset="0"/>
              </a:defRPr>
            </a:lvl1pPr>
          </a:lstStyle>
          <a:p>
            <a:fld id="{8262CFD8-7A98-47E6-A2CC-B17DDA24BA0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693759-34FC-FBCE-ABBE-AA6FD7E86521}"/>
              </a:ext>
            </a:extLst>
          </p:cNvPr>
          <p:cNvGrpSpPr/>
          <p:nvPr userDrawn="1"/>
        </p:nvGrpSpPr>
        <p:grpSpPr>
          <a:xfrm>
            <a:off x="457200" y="2078912"/>
            <a:ext cx="6480928" cy="1143536"/>
            <a:chOff x="457200" y="3429000"/>
            <a:chExt cx="6480928" cy="1143536"/>
          </a:xfrm>
        </p:grpSpPr>
        <p:sp>
          <p:nvSpPr>
            <p:cNvPr id="13" name="Google Shape;28;p31">
              <a:extLst>
                <a:ext uri="{FF2B5EF4-FFF2-40B4-BE49-F238E27FC236}">
                  <a16:creationId xmlns:a16="http://schemas.microsoft.com/office/drawing/2014/main" id="{69155587-274E-3D4D-6FAB-37A2307CD7B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57200" y="3791354"/>
              <a:ext cx="6480928" cy="6198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Arial"/>
                <a:buNone/>
                <a:defRPr sz="6000" b="1" i="0" u="none" strike="noStrike" cap="none">
                  <a:ln w="0">
                    <a:noFill/>
                  </a:ln>
                  <a:solidFill>
                    <a:srgbClr val="D64045"/>
                  </a:solidFill>
                  <a:effectLst>
                    <a:outerShdw dist="38100" dir="8100000" algn="tr" rotWithShape="0">
                      <a:srgbClr val="467599"/>
                    </a:outerShdw>
                  </a:effectLst>
                  <a:latin typeface="Bahnschrift Condensed" panose="020B0502040204020203" pitchFamily="34" charset="0"/>
                  <a:ea typeface="Verdana" panose="020B0604030504040204" pitchFamily="34" charset="0"/>
                  <a:cs typeface="Helvetica" panose="020B0604020202020204" pitchFamily="34" charset="0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US" spc="-300" dirty="0">
                  <a:latin typeface="Bahnschrift SemiBold" panose="020B0502040204020203" pitchFamily="34" charset="0"/>
                </a:rPr>
                <a:t>		 key results</a:t>
              </a:r>
            </a:p>
          </p:txBody>
        </p:sp>
        <p:pic>
          <p:nvPicPr>
            <p:cNvPr id="14" name="Graphic 13" descr="A lightbulb">
              <a:extLst>
                <a:ext uri="{FF2B5EF4-FFF2-40B4-BE49-F238E27FC236}">
                  <a16:creationId xmlns:a16="http://schemas.microsoft.com/office/drawing/2014/main" id="{4C2D8F07-5D0C-A510-D9CA-C7FEBE01B7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030" t="10286" r="16030" b="10286"/>
            <a:stretch/>
          </p:blipFill>
          <p:spPr>
            <a:xfrm>
              <a:off x="457200" y="3429000"/>
              <a:ext cx="978154" cy="1143536"/>
            </a:xfrm>
            <a:prstGeom prst="rect">
              <a:avLst/>
            </a:prstGeom>
            <a:effectLst>
              <a:outerShdw dist="25400" dir="8100000" algn="tr" rotWithShape="0">
                <a:srgbClr val="467599"/>
              </a:outerShdw>
            </a:effectLst>
          </p:spPr>
        </p:pic>
      </p:grpSp>
      <p:sp>
        <p:nvSpPr>
          <p:cNvPr id="15" name="Google Shape;29;p31">
            <a:extLst>
              <a:ext uri="{FF2B5EF4-FFF2-40B4-BE49-F238E27FC236}">
                <a16:creationId xmlns:a16="http://schemas.microsoft.com/office/drawing/2014/main" id="{8DE1B49A-DE74-91FA-2C55-7A926302AD4F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628649" y="3293354"/>
            <a:ext cx="8058152" cy="2151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12896" lvl="0" indent="-214313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  <a:defRPr sz="2000" spc="0"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defRPr>
            </a:lvl1pPr>
            <a:lvl2pPr marL="784384" lvl="1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>
                <a:solidFill>
                  <a:srgbClr val="FF6464"/>
                </a:solidFill>
              </a:defRPr>
            </a:lvl2pPr>
            <a:lvl3pPr marL="1122998" lvl="2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/>
            </a:lvl3pPr>
            <a:lvl4pPr marL="1457325" lvl="3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b="1"/>
            </a:lvl4pPr>
            <a:lvl5pPr marL="1800225" lvl="4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i="1">
                <a:solidFill>
                  <a:srgbClr val="C00000"/>
                </a:solidFill>
              </a:defRPr>
            </a:lvl5pPr>
            <a:lvl6pPr marL="1800225" lvl="5" indent="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None/>
              <a:defRPr sz="210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r>
              <a:rPr lang="en-PH" dirty="0"/>
              <a:t>Sample text</a:t>
            </a:r>
          </a:p>
        </p:txBody>
      </p:sp>
      <p:sp>
        <p:nvSpPr>
          <p:cNvPr id="16" name="Google Shape;29;p31">
            <a:extLst>
              <a:ext uri="{FF2B5EF4-FFF2-40B4-BE49-F238E27FC236}">
                <a16:creationId xmlns:a16="http://schemas.microsoft.com/office/drawing/2014/main" id="{D8622480-41A5-CA42-51F1-3E2BDB6802F4}"/>
              </a:ext>
            </a:extLst>
          </p:cNvPr>
          <p:cNvSpPr txBox="1">
            <a:spLocks noGrp="1"/>
          </p:cNvSpPr>
          <p:nvPr>
            <p:ph type="body" idx="11" hasCustomPrompt="1"/>
          </p:nvPr>
        </p:nvSpPr>
        <p:spPr>
          <a:xfrm>
            <a:off x="628648" y="5816603"/>
            <a:ext cx="8058152" cy="468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70033" lvl="0" indent="-171450" algn="l">
              <a:spcBef>
                <a:spcPts val="0"/>
              </a:spcBef>
              <a:spcAft>
                <a:spcPts val="0"/>
              </a:spcAft>
              <a:buClr>
                <a:srgbClr val="467599"/>
              </a:buClr>
              <a:buSzPct val="100000"/>
              <a:buFont typeface="Wingdings" panose="05000000000000000000" pitchFamily="2" charset="2"/>
              <a:buChar char="§"/>
              <a:defRPr sz="1200" spc="0">
                <a:solidFill>
                  <a:srgbClr val="467599"/>
                </a:solidFill>
                <a:effectLst/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defRPr>
            </a:lvl1pPr>
            <a:lvl2pPr marL="784384" lvl="1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>
                <a:solidFill>
                  <a:srgbClr val="FF6464"/>
                </a:solidFill>
              </a:defRPr>
            </a:lvl2pPr>
            <a:lvl3pPr marL="1122998" lvl="2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/>
            </a:lvl3pPr>
            <a:lvl4pPr marL="1457325" lvl="3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b="1"/>
            </a:lvl4pPr>
            <a:lvl5pPr marL="1800225" lvl="4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i="1">
                <a:solidFill>
                  <a:srgbClr val="C00000"/>
                </a:solidFill>
              </a:defRPr>
            </a:lvl5pPr>
            <a:lvl6pPr marL="1800225" lvl="5" indent="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None/>
              <a:defRPr sz="210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r>
              <a:rPr lang="en-PH" dirty="0"/>
              <a:t>GITHUB:</a:t>
            </a:r>
          </a:p>
          <a:p>
            <a:r>
              <a:rPr lang="en-PH" dirty="0"/>
              <a:t>GOOGLE DRIVE:</a:t>
            </a:r>
          </a:p>
          <a:p>
            <a:endParaRPr lang="en-P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B4850B-96CC-FEF3-5F30-A7761AB3B5A0}"/>
              </a:ext>
            </a:extLst>
          </p:cNvPr>
          <p:cNvSpPr txBox="1"/>
          <p:nvPr userDrawn="1"/>
        </p:nvSpPr>
        <p:spPr>
          <a:xfrm>
            <a:off x="536051" y="544727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1800" b="1" spc="600" baseline="0" dirty="0">
                <a:solidFill>
                  <a:schemeClr val="bg1"/>
                </a:solidFill>
                <a:effectLst/>
                <a:highlight>
                  <a:srgbClr val="467599"/>
                </a:highlight>
                <a:latin typeface="Bahnschrift" panose="020B0502040204020203" pitchFamily="34" charset="0"/>
                <a:ea typeface="Verdana" panose="020B0604030504040204" pitchFamily="34" charset="0"/>
              </a:rPr>
              <a:t> SOURCE CODE</a:t>
            </a:r>
          </a:p>
        </p:txBody>
      </p:sp>
    </p:spTree>
    <p:extLst>
      <p:ext uri="{BB962C8B-B14F-4D97-AF65-F5344CB8AC3E}">
        <p14:creationId xmlns:p14="http://schemas.microsoft.com/office/powerpoint/2010/main" val="176109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9;p31">
            <a:extLst>
              <a:ext uri="{FF2B5EF4-FFF2-40B4-BE49-F238E27FC236}">
                <a16:creationId xmlns:a16="http://schemas.microsoft.com/office/drawing/2014/main" id="{D933B60E-9596-75BF-40EF-1D954957F451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628649" y="1325161"/>
            <a:ext cx="8058151" cy="2593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12896" lvl="0" indent="-214313" algn="l">
              <a:spcBef>
                <a:spcPts val="0"/>
              </a:spcBef>
              <a:spcAft>
                <a:spcPts val="600"/>
              </a:spcAft>
              <a:buClr>
                <a:srgbClr val="1D3354"/>
              </a:buClr>
              <a:buSzPct val="100000"/>
              <a:buFont typeface="Wingdings" panose="05000000000000000000" pitchFamily="2" charset="2"/>
              <a:buChar char="§"/>
              <a:defRPr sz="1400" spc="0"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defRPr>
            </a:lvl1pPr>
            <a:lvl2pPr marL="784384" lvl="1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>
                <a:solidFill>
                  <a:srgbClr val="FF6464"/>
                </a:solidFill>
              </a:defRPr>
            </a:lvl2pPr>
            <a:lvl3pPr marL="1122998" lvl="2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/>
            </a:lvl3pPr>
            <a:lvl4pPr marL="1457325" lvl="3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b="1"/>
            </a:lvl4pPr>
            <a:lvl5pPr marL="1800225" lvl="4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i="1">
                <a:solidFill>
                  <a:srgbClr val="C00000"/>
                </a:solidFill>
              </a:defRPr>
            </a:lvl5pPr>
            <a:lvl6pPr marL="1800225" lvl="5" indent="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None/>
              <a:defRPr sz="210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r>
              <a:rPr lang="en-PH" dirty="0"/>
              <a:t>Sample text</a:t>
            </a:r>
          </a:p>
        </p:txBody>
      </p:sp>
      <p:sp>
        <p:nvSpPr>
          <p:cNvPr id="27" name="Google Shape;28;p31">
            <a:extLst>
              <a:ext uri="{FF2B5EF4-FFF2-40B4-BE49-F238E27FC236}">
                <a16:creationId xmlns:a16="http://schemas.microsoft.com/office/drawing/2014/main" id="{F9EBFDC1-A551-FD54-3832-55F976F86CE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28648" y="592963"/>
            <a:ext cx="8058151" cy="61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 sz="6000" b="1" spc="-300">
                <a:ln w="0">
                  <a:noFill/>
                </a:ln>
                <a:solidFill>
                  <a:srgbClr val="467599"/>
                </a:solidFill>
                <a:effectLst>
                  <a:outerShdw dist="38100" dir="8100000" algn="tr" rotWithShape="0">
                    <a:srgbClr val="D64045"/>
                  </a:outerShdw>
                </a:effectLst>
                <a:latin typeface="Bahnschrift SemiBold" panose="020B0502040204020203" pitchFamily="34" charset="0"/>
                <a:cs typeface="Helvetica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	reflection</a:t>
            </a:r>
            <a:endParaRPr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C0EA192-0932-FEAE-9E17-3AF1158A6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49" y="6356351"/>
            <a:ext cx="6818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spc="300">
                <a:solidFill>
                  <a:srgbClr val="D64045"/>
                </a:solidFill>
                <a:latin typeface="Bahnschrift Condensed" panose="020B0502040204020203" pitchFamily="34" charset="0"/>
              </a:defRPr>
            </a:lvl1pPr>
          </a:lstStyle>
          <a:p>
            <a:r>
              <a:rPr lang="en-US"/>
              <a:t>Physics 301 - Advanced Signal and Image Processing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997149A-AE92-98E3-B00D-1C6E247F5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88576" y="6356351"/>
            <a:ext cx="926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rgbClr val="D64045"/>
                </a:solidFill>
                <a:latin typeface="Bahnschrift Condensed" panose="020B0502040204020203" pitchFamily="34" charset="0"/>
              </a:defRPr>
            </a:lvl1pPr>
          </a:lstStyle>
          <a:p>
            <a:fld id="{8262CFD8-7A98-47E6-A2CC-B17DDA24BA0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Google Shape;29;p31">
            <a:extLst>
              <a:ext uri="{FF2B5EF4-FFF2-40B4-BE49-F238E27FC236}">
                <a16:creationId xmlns:a16="http://schemas.microsoft.com/office/drawing/2014/main" id="{8DE1B49A-DE74-91FA-2C55-7A926302AD4F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628649" y="4605224"/>
            <a:ext cx="8058152" cy="1659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12896" lvl="0" indent="-21431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  <a:defRPr sz="1400" spc="0"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defRPr>
            </a:lvl1pPr>
            <a:lvl2pPr marL="784384" lvl="1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>
                <a:solidFill>
                  <a:srgbClr val="FF6464"/>
                </a:solidFill>
              </a:defRPr>
            </a:lvl2pPr>
            <a:lvl3pPr marL="1122998" lvl="2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/>
            </a:lvl3pPr>
            <a:lvl4pPr marL="1457325" lvl="3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b="1"/>
            </a:lvl4pPr>
            <a:lvl5pPr marL="1800225" lvl="4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i="1">
                <a:solidFill>
                  <a:srgbClr val="C00000"/>
                </a:solidFill>
              </a:defRPr>
            </a:lvl5pPr>
            <a:lvl6pPr marL="1800225" lvl="5" indent="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None/>
              <a:defRPr sz="210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r>
              <a:rPr lang="en-PH" dirty="0"/>
              <a:t>Sample text</a:t>
            </a:r>
          </a:p>
        </p:txBody>
      </p:sp>
      <p:pic>
        <p:nvPicPr>
          <p:cNvPr id="3" name="Graphic 2" descr="Quill with solid fill">
            <a:extLst>
              <a:ext uri="{FF2B5EF4-FFF2-40B4-BE49-F238E27FC236}">
                <a16:creationId xmlns:a16="http://schemas.microsoft.com/office/drawing/2014/main" id="{B9FFA53B-2F18-9DF8-3F6A-763705EA42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48" y="108870"/>
            <a:ext cx="1216291" cy="1216291"/>
          </a:xfrm>
          <a:prstGeom prst="rect">
            <a:avLst/>
          </a:prstGeom>
          <a:effectLst>
            <a:outerShdw dist="38100" dir="8100000" algn="tr" rotWithShape="0">
              <a:srgbClr val="D64045"/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DEF291E-D32F-A650-73A0-C6F41F2BDFAB}"/>
              </a:ext>
            </a:extLst>
          </p:cNvPr>
          <p:cNvGrpSpPr/>
          <p:nvPr userDrawn="1"/>
        </p:nvGrpSpPr>
        <p:grpSpPr>
          <a:xfrm>
            <a:off x="457200" y="3705578"/>
            <a:ext cx="5773918" cy="1057912"/>
            <a:chOff x="457200" y="3196343"/>
            <a:chExt cx="5773918" cy="1057912"/>
          </a:xfrm>
        </p:grpSpPr>
        <p:sp>
          <p:nvSpPr>
            <p:cNvPr id="13" name="Google Shape;28;p31">
              <a:extLst>
                <a:ext uri="{FF2B5EF4-FFF2-40B4-BE49-F238E27FC236}">
                  <a16:creationId xmlns:a16="http://schemas.microsoft.com/office/drawing/2014/main" id="{69155587-274E-3D4D-6FAB-37A2307CD7B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57200" y="3442604"/>
              <a:ext cx="5773918" cy="6198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Arial"/>
                <a:buNone/>
                <a:defRPr sz="6000" b="1" i="0" u="none" strike="noStrike" cap="none">
                  <a:ln w="0">
                    <a:noFill/>
                  </a:ln>
                  <a:solidFill>
                    <a:srgbClr val="D64045"/>
                  </a:solidFill>
                  <a:effectLst>
                    <a:outerShdw dist="38100" dir="8100000" algn="tr" rotWithShape="0">
                      <a:srgbClr val="467599"/>
                    </a:outerShdw>
                  </a:effectLst>
                  <a:latin typeface="Bahnschrift Condensed" panose="020B0502040204020203" pitchFamily="34" charset="0"/>
                  <a:ea typeface="Verdana" panose="020B0604030504040204" pitchFamily="34" charset="0"/>
                  <a:cs typeface="Helvetica" panose="020B0604020202020204" pitchFamily="34" charset="0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US" spc="-300" dirty="0">
                  <a:latin typeface="Bahnschrift SemiBold" panose="020B0502040204020203" pitchFamily="34" charset="0"/>
                </a:rPr>
                <a:t>		 references</a:t>
              </a:r>
            </a:p>
          </p:txBody>
        </p:sp>
        <p:pic>
          <p:nvPicPr>
            <p:cNvPr id="5" name="Graphic 4" descr="Books on shelf with solid fill">
              <a:extLst>
                <a:ext uri="{FF2B5EF4-FFF2-40B4-BE49-F238E27FC236}">
                  <a16:creationId xmlns:a16="http://schemas.microsoft.com/office/drawing/2014/main" id="{AB4532E4-388F-287E-4D9F-36F277E56A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8648" y="3196343"/>
              <a:ext cx="1057912" cy="1057912"/>
            </a:xfrm>
            <a:prstGeom prst="rect">
              <a:avLst/>
            </a:prstGeom>
            <a:effectLst>
              <a:outerShdw dist="38100" dir="8100000" algn="tr" rotWithShape="0">
                <a:srgbClr val="467599"/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9237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alpha val="8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8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14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80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01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1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An organic corner shape">
            <a:extLst>
              <a:ext uri="{FF2B5EF4-FFF2-40B4-BE49-F238E27FC236}">
                <a16:creationId xmlns:a16="http://schemas.microsoft.com/office/drawing/2014/main" id="{2253A2A4-E159-C8E1-4994-6600574E534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5197339" y="2920077"/>
            <a:ext cx="3947160" cy="3947160"/>
          </a:xfrm>
          <a:prstGeom prst="rect">
            <a:avLst/>
          </a:prstGeom>
        </p:spPr>
      </p:pic>
      <p:pic>
        <p:nvPicPr>
          <p:cNvPr id="8" name="Graphic 7" descr="An organic corner shape">
            <a:extLst>
              <a:ext uri="{FF2B5EF4-FFF2-40B4-BE49-F238E27FC236}">
                <a16:creationId xmlns:a16="http://schemas.microsoft.com/office/drawing/2014/main" id="{A5B2AEFB-4387-992C-E516-4548C939BCE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200000" flipH="1">
            <a:off x="-1" y="0"/>
            <a:ext cx="3459494" cy="34594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239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31216"/>
            <a:ext cx="7886700" cy="504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49" y="6356351"/>
            <a:ext cx="6818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spc="300">
                <a:solidFill>
                  <a:srgbClr val="D64045"/>
                </a:solidFill>
                <a:latin typeface="Bahnschrift Condensed" panose="020B0502040204020203" pitchFamily="34" charset="0"/>
              </a:defRPr>
            </a:lvl1pPr>
          </a:lstStyle>
          <a:p>
            <a:r>
              <a:rPr lang="en-US"/>
              <a:t>Physics 301 - Advanced Signal and Image Processing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8576" y="6356351"/>
            <a:ext cx="926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rgbClr val="D64045"/>
                </a:solidFill>
                <a:latin typeface="Bahnschrift Condensed" panose="020B0502040204020203" pitchFamily="34" charset="0"/>
              </a:defRPr>
            </a:lvl1pPr>
          </a:lstStyle>
          <a:p>
            <a:fld id="{8262CFD8-7A98-47E6-A2CC-B17DDA24BA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0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spc="-300">
          <a:solidFill>
            <a:srgbClr val="D64045"/>
          </a:solidFill>
          <a:effectLst>
            <a:outerShdw dist="38100" dir="8100000" algn="tr" rotWithShape="0">
              <a:srgbClr val="467599"/>
            </a:outerShdw>
          </a:effectLst>
          <a:latin typeface="Bahnschrift SemiBold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C00000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Bahnschrift Light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C00000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Bahnschrift Light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C0000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Bahnschrift Light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C00000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Bahnschrift Light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C00000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Bahnschrift Ligh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24-python-tutorials.readthedocs.io/en/latest/py_tutorials/py_feature2d/py_matcher/py_matcher.html" TargetMode="External"/><Relationship Id="rId7" Type="http://schemas.openxmlformats.org/officeDocument/2006/relationships/hyperlink" Target="https://stackoverflow.com/questions/36172913/opencv-depth-map-from-uncalibrated-stereo-system" TargetMode="External"/><Relationship Id="rId2" Type="http://schemas.openxmlformats.org/officeDocument/2006/relationships/hyperlink" Target="https://vision.middlebury.edu/stereo/data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mathworks.com/help/visionhdl/ug/stereoscopic-disparity.html" TargetMode="External"/><Relationship Id="rId5" Type="http://schemas.openxmlformats.org/officeDocument/2006/relationships/hyperlink" Target="https://docs.opencv.org/3.4/d9/dba/classcv_1_1StereoBM.html" TargetMode="External"/><Relationship Id="rId4" Type="http://schemas.openxmlformats.org/officeDocument/2006/relationships/hyperlink" Target="https://amroamroamro.github.io/mexopencv/matlab/cv.stereoRectifyUncalibrated.ht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eneprincipejr/Physics-301/blob/main/05%20Video%20Processing/Activity%2005%20-%20Basic%20Video%20Processing.ipynb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9.png"/><Relationship Id="rId4" Type="http://schemas.openxmlformats.org/officeDocument/2006/relationships/diagramLayout" Target="../diagrams/layout1.xml"/><Relationship Id="rId9" Type="http://schemas.openxmlformats.org/officeDocument/2006/relationships/hyperlink" Target="https://drive.google.com/file/d/1S1juRZtkc_vtyp8Ffvfp62fFIImtMSSb/view?usp=shar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EBA0A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74CC48C-7427-DCB6-25A3-B39EF588F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29" y="144121"/>
            <a:ext cx="849365" cy="8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8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CA1D8E22-ACB7-0ACC-F083-DAD6BAB78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0" t="7553" r="12741" b="9221"/>
          <a:stretch/>
        </p:blipFill>
        <p:spPr bwMode="auto">
          <a:xfrm>
            <a:off x="4123636" y="590167"/>
            <a:ext cx="4791764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7162DF-EED8-75B8-6B9B-9C542B15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3D: Mug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059180-5292-995E-969A-BCAF40877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B1945-CA3A-EE1C-7E1F-8BBDDC3A8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10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4B002AA-05BD-3B29-E75D-927949A3B1E1}"/>
              </a:ext>
            </a:extLst>
          </p:cNvPr>
          <p:cNvSpPr txBox="1">
            <a:spLocks/>
          </p:cNvSpPr>
          <p:nvPr/>
        </p:nvSpPr>
        <p:spPr>
          <a:xfrm>
            <a:off x="628649" y="1131216"/>
            <a:ext cx="4410075" cy="50457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Bahnschrift Ligh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1800" dirty="0">
                <a:latin typeface="Bahnschrift SemiLight" panose="020B0502040204020203" pitchFamily="34" charset="0"/>
              </a:rPr>
              <a:t>For this sample, the </a:t>
            </a:r>
            <a:r>
              <a:rPr lang="en-US" sz="1800" dirty="0">
                <a:latin typeface="Bahnschrift SemiBold" panose="020B0502040204020203" pitchFamily="34" charset="0"/>
              </a:rPr>
              <a:t>rectified SGBM </a:t>
            </a:r>
            <a:r>
              <a:rPr lang="en-US" sz="1800" dirty="0">
                <a:latin typeface="Bahnschrift SemiLight" panose="020B0502040204020203" pitchFamily="34" charset="0"/>
              </a:rPr>
              <a:t>returned a good disparity map. We can see that the cup, which is nearer than the rest, had greater disparity. The objects at the back were also separable from the wall backdrop.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3FC8F98-070E-0FDB-EB2E-BC2A9AF21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23" y="2770347"/>
            <a:ext cx="6400800" cy="358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998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1FDDED-327A-FB29-0C6B-CA85FE1F23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8583" indent="457200">
              <a:buNone/>
            </a:pPr>
            <a:r>
              <a:rPr lang="en-US" dirty="0"/>
              <a:t>Overall, I enjoyed rendering the 3D objects using Stereometry. Though, it must be mentioned that a lot of trial and error were made in terms of choosing the parameters for the Open-CV functions. It took me quite a long time to grasp the rectification process, especially that on some results, disparity maps are the best even without the rectification process. I haven’t discussed the depth-to-disparity conversion since I’m getting very weird results, and I fundamentally did not know why the disparity maps returned different range of values on three methods. Instead, I associated the disparity information to gain insights about the object's depth in the image scenes. I also tried implementing Stereo SGBM which had smoother disparity maps on some instances. </a:t>
            </a:r>
            <a:endParaRPr lang="en-US" sz="1400" dirty="0"/>
          </a:p>
          <a:p>
            <a:pPr marL="98583" indent="457200">
              <a:buNone/>
            </a:pPr>
            <a:r>
              <a:rPr lang="en-US" sz="1400" dirty="0"/>
              <a:t>I feel like I could do a lot more but as of now, I’d give myself a score of </a:t>
            </a:r>
            <a:r>
              <a:rPr lang="en-US" sz="2000" dirty="0">
                <a:highlight>
                  <a:srgbClr val="FFEE9E"/>
                </a:highlight>
                <a:latin typeface="Bahnschrift SemiBold" panose="020B0502040204020203" pitchFamily="34" charset="0"/>
              </a:rPr>
              <a:t>92/100.</a:t>
            </a:r>
            <a:endParaRPr lang="en-US" sz="1400" dirty="0">
              <a:highlight>
                <a:srgbClr val="FFEE9E"/>
              </a:highlight>
              <a:latin typeface="Bahnschrift SemiBold" panose="020B0502040204020203" pitchFamily="34" charset="0"/>
            </a:endParaRPr>
          </a:p>
          <a:p>
            <a:pPr marL="98583" indent="45720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A31454-8CFD-DCEC-F28C-84EEBEB1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reflection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19B976-BF6E-0B15-F21A-F0DB09CB3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1769D2-2BF2-348C-7810-0DF7AC643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11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F77D77-DE5F-0916-8BC1-AF6BBBA7D8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28648" y="4772026"/>
            <a:ext cx="9762261" cy="145237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[1] M. Soriano, Physics 301 – Shape from Stereo, (2022).</a:t>
            </a:r>
          </a:p>
          <a:p>
            <a:pPr>
              <a:lnSpc>
                <a:spcPct val="100000"/>
              </a:lnSpc>
            </a:pPr>
            <a:r>
              <a:rPr lang="en-US" dirty="0"/>
              <a:t>[2] </a:t>
            </a:r>
            <a:r>
              <a:rPr lang="it-IT" dirty="0">
                <a:hlinkClick r:id="rId2"/>
              </a:rPr>
              <a:t>vision.middlebury.edu/stereo/data</a:t>
            </a:r>
            <a:endParaRPr lang="it-IT" dirty="0"/>
          </a:p>
          <a:p>
            <a:pPr>
              <a:lnSpc>
                <a:spcPct val="100000"/>
              </a:lnSpc>
            </a:pPr>
            <a:r>
              <a:rPr lang="it-IT" dirty="0"/>
              <a:t>[3] </a:t>
            </a:r>
            <a:r>
              <a:rPr lang="en-US" dirty="0">
                <a:hlinkClick r:id="rId3"/>
              </a:rPr>
              <a:t>Feature Matching — OpenCV-Python Tutorials beta documentation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[4] </a:t>
            </a:r>
            <a:r>
              <a:rPr lang="en-US" dirty="0" err="1">
                <a:hlinkClick r:id="rId4"/>
              </a:rPr>
              <a:t>cv.stereoRectifyUncalibrated</a:t>
            </a:r>
            <a:r>
              <a:rPr lang="en-US" dirty="0">
                <a:hlinkClick r:id="rId4"/>
              </a:rPr>
              <a:t> - </a:t>
            </a:r>
            <a:r>
              <a:rPr lang="en-US" dirty="0" err="1">
                <a:hlinkClick r:id="rId4"/>
              </a:rPr>
              <a:t>mexopencv</a:t>
            </a:r>
            <a:r>
              <a:rPr lang="en-US" dirty="0">
                <a:hlinkClick r:id="rId4"/>
              </a:rPr>
              <a:t> (amroamroamro.github.io)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[5] </a:t>
            </a:r>
            <a:r>
              <a:rPr lang="en-US" dirty="0">
                <a:hlinkClick r:id="rId5"/>
              </a:rPr>
              <a:t>OpenCV: cv::</a:t>
            </a:r>
            <a:r>
              <a:rPr lang="en-US" dirty="0" err="1">
                <a:hlinkClick r:id="rId5"/>
              </a:rPr>
              <a:t>StereoBM</a:t>
            </a:r>
            <a:r>
              <a:rPr lang="en-US" dirty="0">
                <a:hlinkClick r:id="rId5"/>
              </a:rPr>
              <a:t> Class Reference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[6] </a:t>
            </a:r>
            <a:r>
              <a:rPr lang="en-US" dirty="0">
                <a:hlinkClick r:id="rId6"/>
              </a:rPr>
              <a:t>Stereo Disparity Using Semi-Global Block Matching - MATLAB &amp; Simulink (mathworks.com)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[7] </a:t>
            </a:r>
            <a:r>
              <a:rPr lang="en-US" dirty="0">
                <a:hlinkClick r:id="rId7"/>
              </a:rPr>
              <a:t>python - OpenCV – Depth map from Uncalibrated Stereo System - Stack Overflow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42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>
            <a:extLst>
              <a:ext uri="{FF2B5EF4-FFF2-40B4-BE49-F238E27FC236}">
                <a16:creationId xmlns:a16="http://schemas.microsoft.com/office/drawing/2014/main" id="{F77F6DC7-A5BC-E9B8-8AB8-B2C7FF97AE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2" t="8387" r="9952" b="8387"/>
          <a:stretch/>
        </p:blipFill>
        <p:spPr bwMode="auto">
          <a:xfrm>
            <a:off x="7019902" y="3095116"/>
            <a:ext cx="2011680" cy="172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ext Placeholder 1">
            <a:extLst>
              <a:ext uri="{FF2B5EF4-FFF2-40B4-BE49-F238E27FC236}">
                <a16:creationId xmlns:a16="http://schemas.microsoft.com/office/drawing/2014/main" id="{0B842D4E-BA5F-A2C5-AE04-7E52CBED83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3151542"/>
              </p:ext>
            </p:extLst>
          </p:nvPr>
        </p:nvGraphicFramePr>
        <p:xfrm>
          <a:off x="628649" y="572556"/>
          <a:ext cx="8058151" cy="21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FD98B02D-F7B1-CACE-01EA-155A5FE3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 objectives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EAB2E-02F6-3645-143A-6BFFD2E79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BD226-D837-4B17-D0E6-80294F6BB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14954A-16EE-E29B-EB5E-17A9AB49191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>
                <a:hlinkClick r:id="rId8"/>
              </a:rPr>
              <a:t>Physics-301/Activity 05 - Basic Video </a:t>
            </a:r>
            <a:r>
              <a:rPr lang="en-US" dirty="0" err="1">
                <a:hlinkClick r:id="rId8"/>
              </a:rPr>
              <a:t>Processing.ipynb</a:t>
            </a:r>
            <a:r>
              <a:rPr lang="en-US" dirty="0">
                <a:hlinkClick r:id="rId8"/>
              </a:rPr>
              <a:t> at main · </a:t>
            </a:r>
            <a:r>
              <a:rPr lang="en-US" dirty="0" err="1">
                <a:hlinkClick r:id="rId8"/>
              </a:rPr>
              <a:t>reneprincipejr</a:t>
            </a:r>
            <a:r>
              <a:rPr lang="en-US" dirty="0">
                <a:hlinkClick r:id="rId8"/>
              </a:rPr>
              <a:t>/Physics-301 (github.com)</a:t>
            </a:r>
            <a:endParaRPr lang="en-US" dirty="0"/>
          </a:p>
          <a:p>
            <a:r>
              <a:rPr lang="en-US" dirty="0">
                <a:hlinkClick r:id="rId9"/>
              </a:rPr>
              <a:t>https://drive.google.com/file/d/1S1juRZtkc_vtyp8Ffvfp62fFIImtMSSb/view?usp=sharing</a:t>
            </a:r>
            <a:r>
              <a:rPr lang="en-US" dirty="0"/>
              <a:t> 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FD265BAA-A7BA-6B17-E2C1-D0144C164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6" t="8387" r="16825" b="8387"/>
          <a:stretch/>
        </p:blipFill>
        <p:spPr bwMode="auto">
          <a:xfrm>
            <a:off x="2509357" y="3361156"/>
            <a:ext cx="2011680" cy="197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>
            <a:extLst>
              <a:ext uri="{FF2B5EF4-FFF2-40B4-BE49-F238E27FC236}">
                <a16:creationId xmlns:a16="http://schemas.microsoft.com/office/drawing/2014/main" id="{D907336A-B0BC-AB29-64E6-82120EA683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7" t="8387" r="16637" b="8387"/>
          <a:stretch/>
        </p:blipFill>
        <p:spPr bwMode="auto">
          <a:xfrm>
            <a:off x="373882" y="3365532"/>
            <a:ext cx="2011680" cy="20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2A499745-D757-40B5-79F9-7DBB79F78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1" t="7553" r="12741" b="13150"/>
          <a:stretch/>
        </p:blipFill>
        <p:spPr bwMode="auto">
          <a:xfrm>
            <a:off x="4791536" y="3361156"/>
            <a:ext cx="2011680" cy="185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24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50C9DA-DDB8-8C5D-F168-5A37448D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672" y="3576004"/>
            <a:ext cx="2096655" cy="27803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AD2435D-C9AA-C30C-6967-D1322A704D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In this activity, we </a:t>
                </a:r>
                <a:r>
                  <a:rPr lang="en-US" sz="1800" dirty="0">
                    <a:latin typeface="Bahnschrift SemiBold" panose="020B0502040204020203" pitchFamily="34" charset="0"/>
                  </a:rPr>
                  <a:t>computationally estimate depth information</a:t>
                </a:r>
                <a:r>
                  <a:rPr lang="en-US" sz="1800" dirty="0"/>
                  <a:t> by using two images of the scene captured at a small displacement apart from each other [1]. As shown in the stereometry setup in Figure 1 (from [1]), we can calculate the depth information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1800" dirty="0"/>
                  <a:t> given by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457200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dirty="0"/>
                  <a:t> is the displacement,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/>
                  <a:t> is the camera’s focal length,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is the disparity map [1]. Essentially, disparity is inversely proportional to depth.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AD2435D-C9AA-C30C-6967-D1322A704D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18" t="-726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B506EF-546C-7359-8D37-561E3DA9B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08E22E-87E8-D58D-8692-9ACFCEF3E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Stereometry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DF9F9-B066-9B15-B7E8-B85880AAC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18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EEA0ED-A5D9-D8AA-A8EA-B8C0E053A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469C99-070F-097B-B9C9-5A419E690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2B7A0-3DBC-84E8-091C-20AC48C67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We first tested the algorithm on ideal samples from Middlebury Stereo Datasets [2]. In real life, </a:t>
            </a:r>
            <a:r>
              <a:rPr lang="en-US" sz="1800" dirty="0">
                <a:latin typeface="Bahnschrift SemiBold" panose="020B0502040204020203" pitchFamily="34" charset="0"/>
              </a:rPr>
              <a:t>images may be skewed or warped</a:t>
            </a:r>
            <a:r>
              <a:rPr lang="en-US" sz="1800" dirty="0"/>
              <a:t> and so, we must get the camera’s </a:t>
            </a:r>
            <a:r>
              <a:rPr lang="en-US" sz="1800" dirty="0">
                <a:highlight>
                  <a:srgbClr val="FFEE9E"/>
                </a:highlight>
                <a:latin typeface="Bahnschrift SemiBold" panose="020B0502040204020203" pitchFamily="34" charset="0"/>
              </a:rPr>
              <a:t>Fundamental Matrix to rectify unwanted rotations</a:t>
            </a:r>
            <a:r>
              <a:rPr lang="en-US" sz="1800" dirty="0"/>
              <a:t> before we carry on with stereometry. Shown below are the two “tsukubai” images along with the key points detected using FLANN [3].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Here we show the matching key points; features that are identified to be present in both images. These features constitute the fundamental matrix.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ED60C-55E8-9F02-2E81-A8DACC8D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CEA919F-2803-8945-9DDC-5FB96B0FE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4692958"/>
            <a:ext cx="3657600" cy="166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43A98A4-F2F0-8C71-1457-43A6F9D57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636996"/>
            <a:ext cx="5486400" cy="15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285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3F1BAF-D184-8120-4B41-722D7E696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6ECEAA-F300-2889-19CC-18B2CADE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Disparity Maps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5EF67-08A4-B351-ECE4-B28A83D06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Rectification for the uncalibrated camera was carried out using Open-CV’s </a:t>
            </a:r>
            <a:r>
              <a:rPr lang="en-US" sz="1800" dirty="0">
                <a:latin typeface="Bahnschrift SemiBold" panose="020B0502040204020203" pitchFamily="34" charset="0"/>
              </a:rPr>
              <a:t>cv2.</a:t>
            </a:r>
            <a:r>
              <a:rPr lang="en-US" sz="1800" b="1" dirty="0">
                <a:latin typeface="Bahnschrift SemiBold" panose="020B0502040204020203" pitchFamily="34" charset="0"/>
              </a:rPr>
              <a:t>stereoRectifyUncalibrated </a:t>
            </a:r>
            <a:r>
              <a:rPr lang="en-US" sz="1800" dirty="0"/>
              <a:t>[4]. After distortion-correction, the disparity maps can be calculated using </a:t>
            </a:r>
            <a:r>
              <a:rPr lang="en-US" sz="1800" dirty="0">
                <a:latin typeface="Bahnschrift SemiBold" panose="020B0502040204020203" pitchFamily="34" charset="0"/>
              </a:rPr>
              <a:t>Stereo BM (block matching) </a:t>
            </a:r>
            <a:r>
              <a:rPr lang="en-US" sz="1800" dirty="0"/>
              <a:t>algorithm [5]. In addition, we also employed </a:t>
            </a:r>
            <a:r>
              <a:rPr lang="en-US" sz="1800" dirty="0">
                <a:latin typeface="Bahnschrift SemiBold" panose="020B0502040204020203" pitchFamily="34" charset="0"/>
              </a:rPr>
              <a:t>Stereo SGBM (Semi-Global Block Matching)</a:t>
            </a:r>
            <a:r>
              <a:rPr lang="en-US" sz="1800" dirty="0"/>
              <a:t> which generates a more “dense and smooth” disparity map [6][7]. </a:t>
            </a:r>
          </a:p>
          <a:p>
            <a:pPr marL="0" indent="457200">
              <a:buNone/>
            </a:pPr>
            <a:r>
              <a:rPr lang="en-US" sz="1800" dirty="0"/>
              <a:t>Throughout the </a:t>
            </a:r>
            <a:r>
              <a:rPr lang="en-US" sz="1800" dirty="0">
                <a:latin typeface="Bahnschrift SemiBold" panose="020B0502040204020203" pitchFamily="34" charset="0"/>
              </a:rPr>
              <a:t>results</a:t>
            </a:r>
            <a:r>
              <a:rPr lang="en-US" sz="1800" dirty="0"/>
              <a:t>, we compare the disparity map calculated between the </a:t>
            </a:r>
            <a:r>
              <a:rPr lang="en-US" sz="1800" dirty="0">
                <a:latin typeface="Bahnschrift SemiBold" panose="020B0502040204020203" pitchFamily="34" charset="0"/>
              </a:rPr>
              <a:t>(1) raw images and (2) rectified images both using Stereo BM and thirdly, using (3) rectified Stereo SGBM</a:t>
            </a:r>
            <a:r>
              <a:rPr lang="en-US" sz="1800" dirty="0"/>
              <a:t>. The qualitatively best disparity map shall then be 3D reconstructed. Lastly, </a:t>
            </a:r>
            <a:r>
              <a:rPr lang="en-US" sz="1800" dirty="0">
                <a:highlight>
                  <a:srgbClr val="FFEE9E"/>
                </a:highlight>
              </a:rPr>
              <a:t>we reconcile if the disparity map yielded intuitively explains the scenes’ actual depth information</a:t>
            </a:r>
            <a:r>
              <a:rPr lang="en-US" sz="1800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4F635-1179-4B0D-FFD1-EC23C63E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069833-CDBD-8D79-2577-B5B1F684ED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457200" y="4287521"/>
            <a:ext cx="8229600" cy="206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503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2" name="Picture 24">
            <a:extLst>
              <a:ext uri="{FF2B5EF4-FFF2-40B4-BE49-F238E27FC236}">
                <a16:creationId xmlns:a16="http://schemas.microsoft.com/office/drawing/2014/main" id="{61FDE3F9-C048-6D06-F487-EA58F9237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8387" r="8333" b="8387"/>
          <a:stretch/>
        </p:blipFill>
        <p:spPr bwMode="auto">
          <a:xfrm>
            <a:off x="4114800" y="761366"/>
            <a:ext cx="502920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3F1BAF-D184-8120-4B41-722D7E696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6ECEAA-F300-2889-19CC-18B2CADE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3D: Tsukuba </a:t>
            </a:r>
            <a:r>
              <a:rPr lang="en-US" baseline="300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[2]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B3C560-DABD-ADC0-EC6F-E7393BEDD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31216"/>
            <a:ext cx="3943350" cy="504574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Shown is the 3D rendition of the disparity map from the </a:t>
            </a:r>
            <a:r>
              <a:rPr lang="en-US" sz="1800" dirty="0">
                <a:latin typeface="Bahnschrift SemiBold" panose="020B0502040204020203" pitchFamily="34" charset="0"/>
              </a:rPr>
              <a:t>rectified Stereo SGBM</a:t>
            </a:r>
            <a:r>
              <a:rPr lang="en-US" sz="1800" dirty="0"/>
              <a:t>, </a:t>
            </a:r>
            <a:r>
              <a:rPr lang="en-US" sz="1800" dirty="0">
                <a:highlight>
                  <a:srgbClr val="FFEE9E"/>
                </a:highlight>
              </a:rPr>
              <a:t>dense and much smoother</a:t>
            </a:r>
            <a:r>
              <a:rPr lang="en-US" sz="1800" dirty="0"/>
              <a:t> than what we get from the Stereo BM. As we can see, the lamp had a </a:t>
            </a:r>
            <a:r>
              <a:rPr lang="en-US" sz="1800" dirty="0">
                <a:latin typeface="Bahnschrift SemiBold" panose="020B0502040204020203" pitchFamily="34" charset="0"/>
              </a:rPr>
              <a:t>greater</a:t>
            </a:r>
            <a:r>
              <a:rPr lang="en-US" sz="1800" dirty="0"/>
              <a:t> </a:t>
            </a:r>
            <a:r>
              <a:rPr lang="en-US" sz="1800" dirty="0">
                <a:latin typeface="Bahnschrift SemiBold" panose="020B0502040204020203" pitchFamily="34" charset="0"/>
              </a:rPr>
              <a:t>disparity</a:t>
            </a:r>
            <a:r>
              <a:rPr lang="en-US" sz="1800" dirty="0"/>
              <a:t> since it is </a:t>
            </a:r>
            <a:r>
              <a:rPr lang="en-US" sz="1800" dirty="0">
                <a:latin typeface="Bahnschrift SemiBold" panose="020B0502040204020203" pitchFamily="34" charset="0"/>
              </a:rPr>
              <a:t>nearer</a:t>
            </a:r>
            <a:r>
              <a:rPr lang="en-US" sz="1800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4F635-1179-4B0D-FFD1-EC23C63E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6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F00A777-4079-6C74-F2B9-FC5FE37F3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3138171"/>
            <a:ext cx="6400800" cy="321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693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BC4F9152-E802-68A0-90D8-E65E8E0CA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13079" r="8333" b="13079"/>
          <a:stretch/>
        </p:blipFill>
        <p:spPr bwMode="auto">
          <a:xfrm>
            <a:off x="4037911" y="573665"/>
            <a:ext cx="502920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3F1BAF-D184-8120-4B41-722D7E696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6ECEAA-F300-2889-19CC-18B2CADE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3D: Art </a:t>
            </a:r>
            <a:r>
              <a:rPr lang="en-US" baseline="300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[2]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4F635-1179-4B0D-FFD1-EC23C63E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56B2364-C5F8-2C4A-E797-F8DA29E8B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31216"/>
            <a:ext cx="3943350" cy="504574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Among the three, </a:t>
            </a:r>
            <a:r>
              <a:rPr lang="en-US" sz="1800" dirty="0">
                <a:latin typeface="Bahnschrift SemiBold" panose="020B0502040204020203" pitchFamily="34" charset="0"/>
              </a:rPr>
              <a:t>the Raw Stereo BM</a:t>
            </a:r>
            <a:r>
              <a:rPr lang="en-US" sz="1800" dirty="0"/>
              <a:t> gave favorable disparity map. The </a:t>
            </a:r>
            <a:r>
              <a:rPr lang="en-US" sz="1800" dirty="0">
                <a:highlight>
                  <a:srgbClr val="FFEE9E"/>
                </a:highlight>
              </a:rPr>
              <a:t>nearby objects show higher disparity</a:t>
            </a:r>
            <a:r>
              <a:rPr lang="en-US" sz="1800" dirty="0"/>
              <a:t> and the objects in the background have small disparity as seen by the displaced camera.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1941C74-E2C6-E5B2-0D89-B10A51A44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3102611"/>
            <a:ext cx="6400800" cy="325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250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>
            <a:extLst>
              <a:ext uri="{FF2B5EF4-FFF2-40B4-BE49-F238E27FC236}">
                <a16:creationId xmlns:a16="http://schemas.microsoft.com/office/drawing/2014/main" id="{32198534-C695-3261-E7D6-675DFB5FB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8387" r="8333" b="8387"/>
          <a:stretch/>
        </p:blipFill>
        <p:spPr bwMode="auto">
          <a:xfrm>
            <a:off x="4114800" y="766091"/>
            <a:ext cx="502920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3F1BAF-D184-8120-4B41-722D7E696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6ECEAA-F300-2889-19CC-18B2CADE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3D: Aloe Vera </a:t>
            </a:r>
            <a:r>
              <a:rPr lang="en-US" baseline="300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</a:rPr>
              <a:t>[2]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4F635-1179-4B0D-FFD1-EC23C63E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8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8C97212-B2C6-C249-BF9E-D68595E78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3087053"/>
            <a:ext cx="6400800" cy="326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FCD8947-3447-4CFA-0CDA-F503FA14E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31216"/>
            <a:ext cx="3943350" cy="504574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In this example, the </a:t>
            </a:r>
            <a:r>
              <a:rPr lang="en-US" sz="1800" dirty="0">
                <a:latin typeface="Bahnschrift SemiBold" panose="020B0502040204020203" pitchFamily="34" charset="0"/>
              </a:rPr>
              <a:t>rectified Stereo BM</a:t>
            </a:r>
            <a:r>
              <a:rPr lang="en-US" sz="1800" dirty="0"/>
              <a:t> returned the best disparity map. In fact, one leaf that’s protruding rendered a very high disparity, which means that it relative nearer than the rest.</a:t>
            </a:r>
          </a:p>
        </p:txBody>
      </p:sp>
    </p:spTree>
    <p:extLst>
      <p:ext uri="{BB962C8B-B14F-4D97-AF65-F5344CB8AC3E}">
        <p14:creationId xmlns:p14="http://schemas.microsoft.com/office/powerpoint/2010/main" val="1382948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A1C9B648-9275-4BC8-AB38-EA8FB2C1E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8387" r="8333" b="8387"/>
          <a:stretch/>
        </p:blipFill>
        <p:spPr bwMode="auto">
          <a:xfrm>
            <a:off x="3959381" y="696325"/>
            <a:ext cx="502920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AEDB6D-FAF5-F139-AB77-0A9B9BC60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301 - Advanced Signal and Image Processing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FD977B-63CB-A3E3-9F41-4BF85A4E3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3D: Keyboard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08F04-2D3C-BCDA-C765-2A04EA5D1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9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956623D-FEF4-6C51-6A0E-5E00B041E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31216"/>
            <a:ext cx="3943350" cy="504574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Using images that I took; the </a:t>
            </a:r>
            <a:r>
              <a:rPr lang="en-US" sz="1800" dirty="0">
                <a:latin typeface="Bahnschrift SemiBold" panose="020B0502040204020203" pitchFamily="34" charset="0"/>
              </a:rPr>
              <a:t>raw disparity map</a:t>
            </a:r>
            <a:r>
              <a:rPr lang="en-US" sz="1800" dirty="0"/>
              <a:t> was able to differentiate depth information of the keyboard caps that are nearer (red) and farther (cyan). The rectification failed to work on this set.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6248169-1760-D400-4B1F-7818BBCD4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2990375"/>
            <a:ext cx="6400800" cy="336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753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2399</TotalTime>
  <Words>962</Words>
  <Application>Microsoft Office PowerPoint</Application>
  <PresentationFormat>On-screen Show (4:3)</PresentationFormat>
  <Paragraphs>58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Bahnschrift</vt:lpstr>
      <vt:lpstr>Bahnschrift Condensed</vt:lpstr>
      <vt:lpstr>Bahnschrift Light</vt:lpstr>
      <vt:lpstr>Bahnschrift SemiBold</vt:lpstr>
      <vt:lpstr>Bahnschrift SemiLight</vt:lpstr>
      <vt:lpstr>Calibri</vt:lpstr>
      <vt:lpstr>Cambria Math</vt:lpstr>
      <vt:lpstr>Wingdings</vt:lpstr>
      <vt:lpstr>Office Theme</vt:lpstr>
      <vt:lpstr>PowerPoint Presentation</vt:lpstr>
      <vt:lpstr>  objectives</vt:lpstr>
      <vt:lpstr>Stereometry</vt:lpstr>
      <vt:lpstr>Rectification</vt:lpstr>
      <vt:lpstr>Disparity Maps</vt:lpstr>
      <vt:lpstr>3D: Tsukuba [2]</vt:lpstr>
      <vt:lpstr>3D: Art [2]</vt:lpstr>
      <vt:lpstr>3D: Aloe Vera [2]</vt:lpstr>
      <vt:lpstr>3D: Keyboard </vt:lpstr>
      <vt:lpstr>3D: Mug</vt:lpstr>
      <vt:lpstr> reflection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Rene Jr Principe</dc:creator>
  <cp:lastModifiedBy>Rene Jr Principe</cp:lastModifiedBy>
  <cp:revision>28</cp:revision>
  <cp:lastPrinted>2022-06-10T15:57:16Z</cp:lastPrinted>
  <dcterms:created xsi:type="dcterms:W3CDTF">2022-05-28T03:01:51Z</dcterms:created>
  <dcterms:modified xsi:type="dcterms:W3CDTF">2022-06-10T15:59:16Z</dcterms:modified>
</cp:coreProperties>
</file>